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772400" cy="10058400"/>
  <p:notesSz cx="7772400" cy="10058400"/>
  <p:defaultTextStyle>
    <a:defPPr>
      <a:defRPr lang="en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2"/>
    <p:restoredTop sz="94651"/>
  </p:normalViewPr>
  <p:slideViewPr>
    <p:cSldViewPr>
      <p:cViewPr>
        <p:scale>
          <a:sx n="137" d="100"/>
          <a:sy n="137" d="100"/>
        </p:scale>
        <p:origin x="1168" y="-4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F3577-4092-E946-B14A-B7A4E0FFDA72}" type="datetimeFigureOut">
              <a:rPr lang="en-IQ" smtClean="0"/>
              <a:t>22/11/2023</a:t>
            </a:fld>
            <a:endParaRPr lang="en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574E7-4F01-8842-83C2-E414D43D756D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23373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3574E7-4F01-8842-83C2-E414D43D756D}" type="slidenum">
              <a:rPr lang="en-IQ" smtClean="0"/>
              <a:t>1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6996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6" y="783132"/>
            <a:ext cx="5970905" cy="181102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3686175" algn="l"/>
              </a:tabLst>
            </a:pPr>
            <a:r>
              <a:rPr sz="1400" b="1" i="1" dirty="0">
                <a:latin typeface="TimesNewRomanPS-BoldItalicMT"/>
                <a:cs typeface="TimesNewRomanPS-BoldItalicMT"/>
              </a:rPr>
              <a:t>Lec (2)	Lecturer </a:t>
            </a:r>
            <a:r>
              <a:rPr sz="1400" b="1" i="1" spc="-5" dirty="0">
                <a:latin typeface="TimesNewRomanPS-BoldItalicMT"/>
                <a:cs typeface="TimesNewRomanPS-BoldItalicMT"/>
              </a:rPr>
              <a:t>Noor </a:t>
            </a:r>
            <a:r>
              <a:rPr sz="1400" b="1" i="1" dirty="0">
                <a:latin typeface="TimesNewRomanPS-BoldItalicMT"/>
                <a:cs typeface="TimesNewRomanPS-BoldItalicMT"/>
              </a:rPr>
              <a:t>Yousif</a:t>
            </a:r>
            <a:r>
              <a:rPr sz="14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1400" b="1" i="1" dirty="0">
                <a:latin typeface="TimesNewRomanPS-BoldItalicMT"/>
                <a:cs typeface="TimesNewRomanPS-BoldItalicMT"/>
              </a:rPr>
              <a:t>Fareed</a:t>
            </a:r>
            <a:endParaRPr sz="1400">
              <a:latin typeface="TimesNewRomanPS-BoldItalicMT"/>
              <a:cs typeface="TimesNewRomanPS-BoldItalicMT"/>
            </a:endParaRPr>
          </a:p>
          <a:p>
            <a:pPr marL="13335">
              <a:lnSpc>
                <a:spcPct val="100000"/>
              </a:lnSpc>
              <a:spcBef>
                <a:spcPts val="765"/>
              </a:spcBef>
            </a:pPr>
            <a:r>
              <a:rPr sz="1400" b="1" i="1" u="heavy" spc="-75" dirty="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Interpretation </a:t>
            </a:r>
            <a:r>
              <a:rPr sz="1400" b="1" i="1" u="heavy" spc="-80" dirty="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of </a:t>
            </a:r>
            <a:r>
              <a:rPr sz="1400" b="1" i="1" u="heavy" spc="-100" dirty="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prescription </a:t>
            </a:r>
            <a:r>
              <a:rPr sz="1400" b="1" i="1" u="heavy" spc="-105" dirty="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and medication</a:t>
            </a:r>
            <a:r>
              <a:rPr sz="1400" b="1" i="1" u="heavy" spc="-40" dirty="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 </a:t>
            </a:r>
            <a:r>
              <a:rPr sz="1400" b="1" i="1" u="heavy" spc="-120" dirty="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orders</a:t>
            </a:r>
            <a:endParaRPr sz="1400">
              <a:latin typeface="Arial-BoldItalicMT"/>
              <a:cs typeface="Arial-BoldItalic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-BoldItalicMT"/>
              <a:cs typeface="Arial-BoldItalicMT"/>
            </a:endParaRPr>
          </a:p>
          <a:p>
            <a:pPr marL="12700" marR="10160" algn="just">
              <a:lnSpc>
                <a:spcPct val="103600"/>
              </a:lnSpc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prescription is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order for medication issued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physician, dentist,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other  properly licensed medical practitioner, designates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specific medication and dosage  </a:t>
            </a:r>
            <a:r>
              <a:rPr sz="1400" dirty="0">
                <a:latin typeface="Times New Roman"/>
                <a:cs typeface="Times New Roman"/>
              </a:rPr>
              <a:t>to be </a:t>
            </a:r>
            <a:r>
              <a:rPr sz="1400" spc="-5" dirty="0">
                <a:latin typeface="Times New Roman"/>
                <a:cs typeface="Times New Roman"/>
              </a:rPr>
              <a:t>prepared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pharmacist and administered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particular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generally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found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prescription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shown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Figure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4.1.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68136" y="2880643"/>
            <a:ext cx="5852728" cy="6024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3665"/>
            <a:ext cx="5970905" cy="656970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7620" algn="just">
              <a:lnSpc>
                <a:spcPct val="103600"/>
              </a:lnSpc>
              <a:spcBef>
                <a:spcPts val="40"/>
              </a:spcBef>
            </a:pPr>
            <a:r>
              <a:rPr sz="1400" b="1" i="1" spc="-80" dirty="0">
                <a:latin typeface="Arial-BoldItalicMT"/>
                <a:cs typeface="Arial-BoldItalicMT"/>
              </a:rPr>
              <a:t>Patient </a:t>
            </a:r>
            <a:r>
              <a:rPr sz="1400" b="1" i="1" spc="-114" dirty="0">
                <a:latin typeface="Arial-BoldItalicMT"/>
                <a:cs typeface="Arial-BoldItalicMT"/>
              </a:rPr>
              <a:t>compliance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patient understanding and adherence to the  directions for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3600"/>
              </a:lnSpc>
              <a:spcBef>
                <a:spcPts val="795"/>
              </a:spcBef>
            </a:pPr>
            <a:r>
              <a:rPr sz="1400" spc="-5" dirty="0">
                <a:latin typeface="Times New Roman"/>
                <a:cs typeface="Times New Roman"/>
              </a:rPr>
              <a:t>Compliance includes taking medication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desired strength, in the proper dosage  form, </a:t>
            </a:r>
            <a:r>
              <a:rPr sz="1400" dirty="0">
                <a:latin typeface="Times New Roman"/>
                <a:cs typeface="Times New Roman"/>
              </a:rPr>
              <a:t>at the </a:t>
            </a:r>
            <a:r>
              <a:rPr sz="1400" spc="-5" dirty="0">
                <a:latin typeface="Times New Roman"/>
                <a:cs typeface="Times New Roman"/>
              </a:rPr>
              <a:t>appropriate </a:t>
            </a:r>
            <a:r>
              <a:rPr sz="1400" spc="-10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of day and </a:t>
            </a:r>
            <a:r>
              <a:rPr sz="1400" spc="-5" dirty="0">
                <a:latin typeface="Times New Roman"/>
                <a:cs typeface="Times New Roman"/>
              </a:rPr>
              <a:t>night,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proper interval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the duration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treatment.</a:t>
            </a:r>
            <a:endParaRPr sz="14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3600"/>
              </a:lnSpc>
              <a:spcBef>
                <a:spcPts val="790"/>
              </a:spcBef>
            </a:pPr>
            <a:r>
              <a:rPr sz="1400" b="1" i="1" spc="-80" dirty="0">
                <a:latin typeface="Arial-BoldItalicMT"/>
                <a:cs typeface="Arial-BoldItalicMT"/>
              </a:rPr>
              <a:t>Patient </a:t>
            </a:r>
            <a:r>
              <a:rPr sz="1400" b="1" i="1" spc="-110" dirty="0">
                <a:latin typeface="Arial-BoldItalicMT"/>
                <a:cs typeface="Arial-BoldItalicMT"/>
              </a:rPr>
              <a:t>noncompliance </a:t>
            </a:r>
            <a:r>
              <a:rPr sz="1400" spc="-5" dirty="0">
                <a:latin typeface="Times New Roman"/>
                <a:cs typeface="Times New Roman"/>
              </a:rPr>
              <a:t>is the failure to comply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practitioner’s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labeled  direction 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self-administration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any medication. Noncompliance may involve  underdosage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overdosage, inconsistent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sporadic dosing, incorrect duration of  treatment, and drug abuse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misadventuring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medications.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Causes of </a:t>
            </a:r>
            <a:r>
              <a:rPr sz="1400" spc="-5" dirty="0">
                <a:latin typeface="Times New Roman"/>
                <a:cs typeface="Times New Roman"/>
              </a:rPr>
              <a:t>patient non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compliance: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unclear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misunderstood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directions,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undesired side effects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drug that discourage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lack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patient confidence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drug and/or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prescriber,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discontinued use because the patient feels better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worse,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economic reasons based on the cost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medication,</a:t>
            </a:r>
            <a:endParaRPr sz="1400">
              <a:latin typeface="Times New Roman"/>
              <a:cs typeface="Times New Roman"/>
            </a:endParaRPr>
          </a:p>
          <a:p>
            <a:pPr marL="469265" marR="156210" indent="-228600">
              <a:lnSpc>
                <a:spcPct val="103600"/>
              </a:lnSpc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absence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patient counseling and understanding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need for and means 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compliance,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confusion over taking multiple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medications.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Consequences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patient non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compliance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worsening of 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condition,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739"/>
              </a:lnSpc>
              <a:spcBef>
                <a:spcPts val="60"/>
              </a:spcBef>
              <a:buAutoNum type="arabicPeriod"/>
              <a:tabLst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requirement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additional and perhaps more expensive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extensive  treatment methods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670"/>
              </a:lnSpc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surgical procedures, otherwise unnecessary hospitalization,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increased total health </a:t>
            </a:r>
            <a:r>
              <a:rPr sz="1400" dirty="0">
                <a:latin typeface="Times New Roman"/>
                <a:cs typeface="Times New Roman"/>
              </a:rPr>
              <a:t>care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cost.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3665"/>
            <a:ext cx="5962650" cy="46037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different 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problems relating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patient compliance </a:t>
            </a:r>
            <a:r>
              <a:rPr sz="1400" spc="-10" dirty="0">
                <a:latin typeface="Times New Roman"/>
                <a:cs typeface="Times New Roman"/>
              </a:rPr>
              <a:t>with  </a:t>
            </a:r>
            <a:r>
              <a:rPr sz="1400" spc="-5" dirty="0">
                <a:latin typeface="Times New Roman"/>
                <a:cs typeface="Times New Roman"/>
              </a:rPr>
              <a:t>medication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exemplified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following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examples.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601946"/>
            <a:ext cx="5963285" cy="991869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400" spc="-5" dirty="0">
                <a:latin typeface="Times New Roman"/>
                <a:cs typeface="Times New Roman"/>
              </a:rPr>
              <a:t>How many milliliters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medicine should 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dispensed?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540"/>
              </a:lnSpc>
              <a:spcBef>
                <a:spcPts val="220"/>
              </a:spcBef>
            </a:pPr>
            <a:r>
              <a:rPr sz="1400" spc="-5" dirty="0">
                <a:latin typeface="Times New Roman"/>
                <a:cs typeface="Times New Roman"/>
              </a:rPr>
              <a:t>Answer: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mL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times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(doses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day)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equals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times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(days)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200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mL. 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pharmacist may </a:t>
            </a:r>
            <a:r>
              <a:rPr sz="1400" dirty="0">
                <a:latin typeface="Times New Roman"/>
                <a:cs typeface="Times New Roman"/>
              </a:rPr>
              <a:t>calculate a </a:t>
            </a:r>
            <a:r>
              <a:rPr sz="1400" spc="-5" dirty="0">
                <a:latin typeface="Times New Roman"/>
                <a:cs typeface="Times New Roman"/>
              </a:rPr>
              <a:t>patient’s percent compliance rate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542379"/>
            <a:ext cx="5970270" cy="88963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400" spc="-5" dirty="0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90"/>
              </a:spcBef>
            </a:pPr>
            <a:r>
              <a:rPr sz="1400" spc="-5" dirty="0">
                <a:latin typeface="Times New Roman"/>
                <a:cs typeface="Times New Roman"/>
              </a:rPr>
              <a:t>What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percent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compliance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rate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received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30-day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supply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medicine  and returned in 45 </a:t>
            </a:r>
            <a:r>
              <a:rPr sz="1400" spc="-10" dirty="0">
                <a:latin typeface="Times New Roman"/>
                <a:cs typeface="Times New Roman"/>
              </a:rPr>
              <a:t>days </a:t>
            </a:r>
            <a:r>
              <a:rPr sz="1400" dirty="0">
                <a:latin typeface="Times New Roman"/>
                <a:cs typeface="Times New Roman"/>
              </a:rPr>
              <a:t>for a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refill?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6888" y="1473826"/>
            <a:ext cx="5841382" cy="1375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936" y="3274144"/>
            <a:ext cx="5775566" cy="915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7862" y="5775620"/>
            <a:ext cx="4244672" cy="366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0140" y="7692651"/>
            <a:ext cx="3704629" cy="3907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3665"/>
            <a:ext cx="5966460" cy="46037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4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hospitals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other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institutions,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somewhat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different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referred  to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b="1" i="1" spc="-105" dirty="0">
                <a:latin typeface="Arial-BoldItalicMT"/>
                <a:cs typeface="Arial-BoldItalicMT"/>
              </a:rPr>
              <a:t>medication orders</a:t>
            </a:r>
            <a:r>
              <a:rPr sz="1400" spc="-10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typical medication order sheet is shown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Figure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4.2.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712457"/>
            <a:ext cx="5965825" cy="126047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4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prescription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medication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order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infant,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child,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elderly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person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also  </a:t>
            </a:r>
            <a:r>
              <a:rPr sz="1400" spc="-5" dirty="0">
                <a:latin typeface="Times New Roman"/>
                <a:cs typeface="Times New Roman"/>
              </a:rPr>
              <a:t>include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9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age,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weight,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and/or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body </a:t>
            </a:r>
            <a:r>
              <a:rPr sz="1400" dirty="0">
                <a:latin typeface="Times New Roman"/>
                <a:cs typeface="Times New Roman"/>
              </a:rPr>
              <a:t>surface area </a:t>
            </a:r>
            <a:r>
              <a:rPr sz="1400" spc="-5" dirty="0">
                <a:latin typeface="Times New Roman"/>
                <a:cs typeface="Times New Roman"/>
              </a:rPr>
              <a:t>(BSA)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44361" y="1662508"/>
            <a:ext cx="4732715" cy="4817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3665"/>
            <a:ext cx="5966460" cy="68135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360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An example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prescription </a:t>
            </a:r>
            <a:r>
              <a:rPr sz="1400" spc="-10" dirty="0">
                <a:latin typeface="Times New Roman"/>
                <a:cs typeface="Times New Roman"/>
              </a:rPr>
              <a:t>written </a:t>
            </a:r>
            <a:r>
              <a:rPr sz="1400" spc="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pediatric patient is shown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Figure </a:t>
            </a:r>
            <a:r>
              <a:rPr sz="1400" dirty="0">
                <a:latin typeface="Times New Roman"/>
                <a:cs typeface="Times New Roman"/>
              </a:rPr>
              <a:t>4.3.  </a:t>
            </a:r>
            <a:r>
              <a:rPr sz="1400" spc="-5" dirty="0">
                <a:latin typeface="Times New Roman"/>
                <a:cs typeface="Times New Roman"/>
              </a:rPr>
              <a:t>This information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sometimes </a:t>
            </a:r>
            <a:r>
              <a:rPr sz="1400" dirty="0">
                <a:latin typeface="Times New Roman"/>
                <a:cs typeface="Times New Roman"/>
              </a:rPr>
              <a:t>necessary in </a:t>
            </a:r>
            <a:r>
              <a:rPr sz="1400" spc="-5" dirty="0">
                <a:latin typeface="Times New Roman"/>
                <a:cs typeface="Times New Roman"/>
              </a:rPr>
              <a:t>calculating the appropriate medication  dosage.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578830"/>
            <a:ext cx="5971540" cy="208026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important to recognize two broad categories of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prescriptions:</a:t>
            </a:r>
            <a:endParaRPr sz="1400" dirty="0">
              <a:latin typeface="Times New Roman"/>
              <a:cs typeface="Times New Roman"/>
            </a:endParaRPr>
          </a:p>
          <a:p>
            <a:pPr marL="12700" marR="11430">
              <a:lnSpc>
                <a:spcPct val="103000"/>
              </a:lnSpc>
              <a:spcBef>
                <a:spcPts val="815"/>
              </a:spcBef>
              <a:buAutoNum type="arabicParenBoth"/>
              <a:tabLst>
                <a:tab pos="262890" algn="l"/>
              </a:tabLst>
            </a:pPr>
            <a:r>
              <a:rPr sz="1400" spc="-5" dirty="0">
                <a:latin typeface="Times New Roman"/>
                <a:cs typeface="Times New Roman"/>
              </a:rPr>
              <a:t>Those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written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single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component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highlight>
                  <a:srgbClr val="FFFF00"/>
                </a:highlight>
                <a:latin typeface="Times New Roman"/>
                <a:cs typeface="Times New Roman"/>
              </a:rPr>
              <a:t>prefabricated</a:t>
            </a:r>
            <a:r>
              <a:rPr sz="1400" spc="-3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product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requiring  compounding or </a:t>
            </a:r>
            <a:r>
              <a:rPr sz="1400" spc="-5" dirty="0">
                <a:latin typeface="Times New Roman"/>
                <a:cs typeface="Times New Roman"/>
              </a:rPr>
              <a:t>admixture </a:t>
            </a:r>
            <a:r>
              <a:rPr sz="1400" dirty="0">
                <a:latin typeface="Times New Roman"/>
                <a:cs typeface="Times New Roman"/>
              </a:rPr>
              <a:t>by 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pharmacist,</a:t>
            </a:r>
          </a:p>
          <a:p>
            <a:pPr marL="265430" indent="-253365">
              <a:lnSpc>
                <a:spcPct val="100000"/>
              </a:lnSpc>
              <a:spcBef>
                <a:spcPts val="865"/>
              </a:spcBef>
              <a:buAutoNum type="arabicParenBoth"/>
              <a:tabLst>
                <a:tab pos="266065" algn="l"/>
              </a:tabLst>
            </a:pPr>
            <a:r>
              <a:rPr sz="1400" spc="-5" dirty="0">
                <a:latin typeface="Times New Roman"/>
                <a:cs typeface="Times New Roman"/>
              </a:rPr>
              <a:t>Those </a:t>
            </a:r>
            <a:r>
              <a:rPr sz="1400" dirty="0">
                <a:latin typeface="Times New Roman"/>
                <a:cs typeface="Times New Roman"/>
              </a:rPr>
              <a:t>written for </a:t>
            </a:r>
            <a:r>
              <a:rPr sz="1400" spc="-5" dirty="0">
                <a:latin typeface="Times New Roman"/>
                <a:cs typeface="Times New Roman"/>
              </a:rPr>
              <a:t>more </a:t>
            </a:r>
            <a:r>
              <a:rPr sz="1400" dirty="0">
                <a:latin typeface="Times New Roman"/>
                <a:cs typeface="Times New Roman"/>
              </a:rPr>
              <a:t>than a single </a:t>
            </a:r>
            <a:r>
              <a:rPr sz="1400" spc="-5" dirty="0">
                <a:latin typeface="Times New Roman"/>
                <a:cs typeface="Times New Roman"/>
              </a:rPr>
              <a:t>component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dirty="0">
                <a:highlight>
                  <a:srgbClr val="FFFF00"/>
                </a:highlight>
                <a:latin typeface="Times New Roman"/>
                <a:cs typeface="Times New Roman"/>
              </a:rPr>
              <a:t>requiring</a:t>
            </a:r>
            <a:r>
              <a:rPr sz="1400" spc="95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1400" dirty="0">
                <a:highlight>
                  <a:srgbClr val="FFFF00"/>
                </a:highlight>
                <a:latin typeface="Times New Roman"/>
                <a:cs typeface="Times New Roman"/>
              </a:rPr>
              <a:t>compounding.</a:t>
            </a:r>
          </a:p>
          <a:p>
            <a:pPr>
              <a:lnSpc>
                <a:spcPct val="100000"/>
              </a:lnSpc>
            </a:pPr>
            <a:endParaRPr sz="15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prescription may </a:t>
            </a:r>
            <a:r>
              <a:rPr sz="1400" dirty="0">
                <a:latin typeface="Times New Roman"/>
                <a:cs typeface="Times New Roman"/>
              </a:rPr>
              <a:t>include </a:t>
            </a:r>
            <a:r>
              <a:rPr sz="1400" spc="-5" dirty="0">
                <a:latin typeface="Times New Roman"/>
                <a:cs typeface="Times New Roman"/>
              </a:rPr>
              <a:t>the chemical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nonproprietary </a:t>
            </a:r>
            <a:r>
              <a:rPr sz="1400" dirty="0">
                <a:latin typeface="Times New Roman"/>
                <a:cs typeface="Times New Roman"/>
              </a:rPr>
              <a:t>(generic) </a:t>
            </a:r>
            <a:r>
              <a:rPr sz="1400" spc="-5" dirty="0">
                <a:latin typeface="Times New Roman"/>
                <a:cs typeface="Times New Roman"/>
              </a:rPr>
              <a:t>name </a:t>
            </a:r>
            <a:r>
              <a:rPr sz="1400" dirty="0">
                <a:latin typeface="Times New Roman"/>
                <a:cs typeface="Times New Roman"/>
              </a:rPr>
              <a:t>of the  </a:t>
            </a:r>
            <a:r>
              <a:rPr sz="1400" spc="-5" dirty="0">
                <a:latin typeface="Times New Roman"/>
                <a:cs typeface="Times New Roman"/>
              </a:rPr>
              <a:t>substance </a:t>
            </a:r>
            <a:r>
              <a:rPr sz="1400" dirty="0">
                <a:latin typeface="Times New Roman"/>
                <a:cs typeface="Times New Roman"/>
              </a:rPr>
              <a:t>or the </a:t>
            </a:r>
            <a:r>
              <a:rPr sz="1400" spc="-5" dirty="0">
                <a:latin typeface="Times New Roman"/>
                <a:cs typeface="Times New Roman"/>
              </a:rPr>
              <a:t>manufacturer’s brand or trademark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name.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01866" y="1770983"/>
            <a:ext cx="5925582" cy="34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3665"/>
            <a:ext cx="5967730" cy="46037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Examples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prescriptions calling for trade-name products (Fig. 4.1 and  </a:t>
            </a:r>
            <a:r>
              <a:rPr sz="1400" dirty="0">
                <a:latin typeface="Times New Roman"/>
                <a:cs typeface="Times New Roman"/>
              </a:rPr>
              <a:t>Fig. 4.3), a </a:t>
            </a:r>
            <a:r>
              <a:rPr sz="1400" spc="-5" dirty="0">
                <a:latin typeface="Times New Roman"/>
                <a:cs typeface="Times New Roman"/>
              </a:rPr>
              <a:t>generic drug (Fig. 4.4), and compounding (Fig.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4.5).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7076" y="1562746"/>
            <a:ext cx="5953882" cy="3519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7653" y="5338833"/>
            <a:ext cx="6060079" cy="35399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76071"/>
            <a:ext cx="5972175" cy="646684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0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E- prescribing/ e-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prescriptions:</a:t>
            </a: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3600"/>
              </a:lnSpc>
              <a:spcBef>
                <a:spcPts val="79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medication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order,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entered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automated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entry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system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personal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(PC)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handheld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device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loaded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e-prescribing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software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sent 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pharmacy </a:t>
            </a:r>
            <a:r>
              <a:rPr sz="1400" dirty="0">
                <a:latin typeface="Times New Roman"/>
                <a:cs typeface="Times New Roman"/>
              </a:rPr>
              <a:t>as an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e-prescription.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3600"/>
              </a:lnSpc>
              <a:spcBef>
                <a:spcPts val="795"/>
              </a:spcBef>
            </a:pPr>
            <a:r>
              <a:rPr sz="1400" spc="-5" dirty="0">
                <a:latin typeface="Times New Roman"/>
                <a:cs typeface="Times New Roman"/>
              </a:rPr>
              <a:t>When received,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pharmacist immediately reduces the order 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hard </a:t>
            </a:r>
            <a:r>
              <a:rPr sz="1400" spc="5" dirty="0">
                <a:latin typeface="Times New Roman"/>
                <a:cs typeface="Times New Roman"/>
              </a:rPr>
              <a:t>copy </a:t>
            </a:r>
            <a:r>
              <a:rPr sz="1400" dirty="0">
                <a:latin typeface="Times New Roman"/>
                <a:cs typeface="Times New Roman"/>
              </a:rPr>
              <a:t>and/or  </a:t>
            </a:r>
            <a:r>
              <a:rPr sz="1400" spc="-5" dirty="0">
                <a:latin typeface="Times New Roman"/>
                <a:cs typeface="Times New Roman"/>
              </a:rPr>
              <a:t>stores it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Prescription and medication order accuracy</a:t>
            </a:r>
            <a:endParaRPr sz="1600">
              <a:latin typeface="Times New Roman"/>
              <a:cs typeface="Times New Roman"/>
            </a:endParaRPr>
          </a:p>
          <a:p>
            <a:pPr marL="12700" marR="14604">
              <a:lnSpc>
                <a:spcPct val="103600"/>
              </a:lnSpc>
              <a:spcBef>
                <a:spcPts val="810"/>
              </a:spcBef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the responsibility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pharmacist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ensure that each prescription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medication order given in correct </a:t>
            </a:r>
            <a:r>
              <a:rPr sz="1400" spc="-10" dirty="0">
                <a:latin typeface="Times New Roman"/>
                <a:cs typeface="Times New Roman"/>
              </a:rPr>
              <a:t>form,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medication should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be: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ct val="100000"/>
              </a:lnSpc>
              <a:spcBef>
                <a:spcPts val="855"/>
              </a:spcBef>
              <a:buChar char="•"/>
              <a:tabLst>
                <a:tab pos="120014" algn="l"/>
              </a:tabLst>
            </a:pPr>
            <a:r>
              <a:rPr sz="1400" spc="-5" dirty="0">
                <a:latin typeface="Times New Roman"/>
                <a:cs typeface="Times New Roman"/>
              </a:rPr>
              <a:t>therapeutically appropriate for 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patient;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ct val="100000"/>
              </a:lnSpc>
              <a:spcBef>
                <a:spcPts val="860"/>
              </a:spcBef>
              <a:buChar char="•"/>
              <a:tabLst>
                <a:tab pos="120014" algn="l"/>
              </a:tabLst>
            </a:pPr>
            <a:r>
              <a:rPr sz="1400" spc="-5" dirty="0">
                <a:latin typeface="Times New Roman"/>
                <a:cs typeface="Times New Roman"/>
              </a:rPr>
              <a:t>prescribed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correct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dose;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ct val="100000"/>
              </a:lnSpc>
              <a:spcBef>
                <a:spcPts val="855"/>
              </a:spcBef>
              <a:buChar char="•"/>
              <a:tabLst>
                <a:tab pos="120014" algn="l"/>
              </a:tabLst>
            </a:pPr>
            <a:r>
              <a:rPr sz="1400" spc="-5" dirty="0">
                <a:latin typeface="Times New Roman"/>
                <a:cs typeface="Times New Roman"/>
              </a:rPr>
              <a:t>dispensed in the correct strength and dosage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form;</a:t>
            </a:r>
            <a:endParaRPr sz="1400">
              <a:latin typeface="Times New Roman"/>
              <a:cs typeface="Times New Roman"/>
            </a:endParaRPr>
          </a:p>
          <a:p>
            <a:pPr marL="119380" indent="-107314" algn="just">
              <a:lnSpc>
                <a:spcPct val="100000"/>
              </a:lnSpc>
              <a:spcBef>
                <a:spcPts val="865"/>
              </a:spcBef>
              <a:buChar char="•"/>
              <a:tabLst>
                <a:tab pos="120014" algn="l"/>
              </a:tabLst>
            </a:pPr>
            <a:r>
              <a:rPr sz="1400" spc="-5" dirty="0">
                <a:latin typeface="Times New Roman"/>
                <a:cs typeface="Times New Roman"/>
              </a:rPr>
              <a:t>correctly </a:t>
            </a:r>
            <a:r>
              <a:rPr sz="1400" dirty="0">
                <a:latin typeface="Times New Roman"/>
                <a:cs typeface="Times New Roman"/>
              </a:rPr>
              <a:t>labeled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complete instructions for the patient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caregiver;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3600"/>
              </a:lnSpc>
              <a:spcBef>
                <a:spcPts val="790"/>
              </a:spcBef>
              <a:buChar char="•"/>
              <a:tabLst>
                <a:tab pos="127000" algn="l"/>
              </a:tabLst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the patient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hospital or other health </a:t>
            </a:r>
            <a:r>
              <a:rPr sz="1400" dirty="0">
                <a:latin typeface="Times New Roman"/>
                <a:cs typeface="Times New Roman"/>
              </a:rPr>
              <a:t>care facility, each </a:t>
            </a:r>
            <a:r>
              <a:rPr sz="1400" spc="-5" dirty="0">
                <a:latin typeface="Times New Roman"/>
                <a:cs typeface="Times New Roman"/>
              </a:rPr>
              <a:t>medication must </a:t>
            </a:r>
            <a:r>
              <a:rPr sz="1400" dirty="0">
                <a:latin typeface="Times New Roman"/>
                <a:cs typeface="Times New Roman"/>
              </a:rPr>
              <a:t>be  </a:t>
            </a:r>
            <a:r>
              <a:rPr sz="1400" spc="-5" dirty="0">
                <a:latin typeface="Times New Roman"/>
                <a:cs typeface="Times New Roman"/>
              </a:rPr>
              <a:t>administered to the correct patient,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correct </a:t>
            </a:r>
            <a:r>
              <a:rPr sz="1400" spc="-10" dirty="0">
                <a:latin typeface="Times New Roman"/>
                <a:cs typeface="Times New Roman"/>
              </a:rPr>
              <a:t>time, </a:t>
            </a:r>
            <a:r>
              <a:rPr sz="1400" dirty="0">
                <a:latin typeface="Times New Roman"/>
                <a:cs typeface="Times New Roman"/>
              </a:rPr>
              <a:t>and by the </a:t>
            </a:r>
            <a:r>
              <a:rPr sz="1400" spc="-5" dirty="0">
                <a:latin typeface="Times New Roman"/>
                <a:cs typeface="Times New Roman"/>
              </a:rPr>
              <a:t>correct rate and  </a:t>
            </a:r>
            <a:r>
              <a:rPr sz="1400" dirty="0">
                <a:latin typeface="Times New Roman"/>
                <a:cs typeface="Times New Roman"/>
              </a:rPr>
              <a:t>route 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administration.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44"/>
              </a:spcBef>
            </a:pPr>
            <a:r>
              <a:rPr sz="16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Use of Roman numerals on</a:t>
            </a:r>
            <a:r>
              <a:rPr sz="16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prescriptions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3699"/>
              </a:lnSpc>
              <a:spcBef>
                <a:spcPts val="810"/>
              </a:spcBef>
            </a:pPr>
            <a:r>
              <a:rPr sz="1400" spc="-5" dirty="0">
                <a:latin typeface="Times New Roman"/>
                <a:cs typeface="Times New Roman"/>
              </a:rPr>
              <a:t>Roman numerals commonly </a:t>
            </a:r>
            <a:r>
              <a:rPr sz="1400" dirty="0">
                <a:latin typeface="Times New Roman"/>
                <a:cs typeface="Times New Roman"/>
              </a:rPr>
              <a:t>are used in </a:t>
            </a:r>
            <a:r>
              <a:rPr sz="1400" spc="-5" dirty="0">
                <a:latin typeface="Times New Roman"/>
                <a:cs typeface="Times New Roman"/>
              </a:rPr>
              <a:t>prescription writing to designate </a:t>
            </a:r>
            <a:r>
              <a:rPr sz="1400" dirty="0">
                <a:latin typeface="Times New Roman"/>
                <a:cs typeface="Times New Roman"/>
              </a:rPr>
              <a:t>quantities,  as </a:t>
            </a:r>
            <a:r>
              <a:rPr sz="1400" spc="-5" dirty="0">
                <a:latin typeface="Times New Roman"/>
                <a:cs typeface="Times New Roman"/>
              </a:rPr>
              <a:t>the:</a:t>
            </a:r>
            <a:endParaRPr sz="1400">
              <a:latin typeface="Times New Roman"/>
              <a:cs typeface="Times New Roman"/>
            </a:endParaRPr>
          </a:p>
          <a:p>
            <a:pPr marL="265430" indent="-253365" algn="just">
              <a:lnSpc>
                <a:spcPct val="100000"/>
              </a:lnSpc>
              <a:spcBef>
                <a:spcPts val="865"/>
              </a:spcBef>
              <a:buAutoNum type="arabicParenBoth"/>
              <a:tabLst>
                <a:tab pos="266065" algn="l"/>
              </a:tabLst>
            </a:pPr>
            <a:r>
              <a:rPr sz="1400" spc="-5" dirty="0">
                <a:latin typeface="Times New Roman"/>
                <a:cs typeface="Times New Roman"/>
              </a:rPr>
              <a:t>quantity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medication to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dispensed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and/or</a:t>
            </a:r>
            <a:endParaRPr sz="1400">
              <a:latin typeface="Times New Roman"/>
              <a:cs typeface="Times New Roman"/>
            </a:endParaRPr>
          </a:p>
          <a:p>
            <a:pPr marL="265430" indent="-253365" algn="just">
              <a:lnSpc>
                <a:spcPct val="100000"/>
              </a:lnSpc>
              <a:spcBef>
                <a:spcPts val="850"/>
              </a:spcBef>
              <a:buAutoNum type="arabicParenBoth"/>
              <a:tabLst>
                <a:tab pos="266065" algn="l"/>
              </a:tabLst>
            </a:pPr>
            <a:r>
              <a:rPr sz="1400" spc="-5" dirty="0">
                <a:latin typeface="Times New Roman"/>
                <a:cs typeface="Times New Roman"/>
              </a:rPr>
              <a:t>quantity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medication to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taken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patient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632" y="7687320"/>
            <a:ext cx="4082786" cy="9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76071"/>
            <a:ext cx="5965825" cy="392747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0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rules apply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use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Roman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numerals:</a:t>
            </a:r>
            <a:endParaRPr sz="1400" dirty="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850"/>
              </a:spcBef>
              <a:buAutoNum type="arabicPeriod"/>
              <a:tabLst>
                <a:tab pos="191135" algn="l"/>
              </a:tabLst>
            </a:pPr>
            <a:r>
              <a:rPr sz="1400" dirty="0">
                <a:latin typeface="Times New Roman"/>
                <a:cs typeface="Times New Roman"/>
              </a:rPr>
              <a:t>A letter </a:t>
            </a:r>
            <a:r>
              <a:rPr sz="1400" spc="-5" dirty="0">
                <a:latin typeface="Times New Roman"/>
                <a:cs typeface="Times New Roman"/>
              </a:rPr>
              <a:t>repeated once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more, </a:t>
            </a:r>
            <a:r>
              <a:rPr sz="1400" dirty="0">
                <a:latin typeface="Times New Roman"/>
                <a:cs typeface="Times New Roman"/>
              </a:rPr>
              <a:t>repeats </a:t>
            </a:r>
            <a:r>
              <a:rPr sz="1400" spc="-5" dirty="0">
                <a:latin typeface="Times New Roman"/>
                <a:cs typeface="Times New Roman"/>
              </a:rPr>
              <a:t>its value (e.g., xx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20; xxx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30).</a:t>
            </a:r>
            <a:endParaRPr sz="1400" dirty="0">
              <a:latin typeface="Times New Roman"/>
              <a:cs typeface="Times New Roman"/>
            </a:endParaRPr>
          </a:p>
          <a:p>
            <a:pPr marL="12700" marR="239395">
              <a:lnSpc>
                <a:spcPct val="103600"/>
              </a:lnSpc>
              <a:spcBef>
                <a:spcPts val="805"/>
              </a:spcBef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One or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letters </a:t>
            </a:r>
            <a:r>
              <a:rPr sz="1400" dirty="0">
                <a:latin typeface="Times New Roman"/>
                <a:cs typeface="Times New Roman"/>
              </a:rPr>
              <a:t>placed </a:t>
            </a:r>
            <a:r>
              <a:rPr sz="1400" spc="-5" dirty="0">
                <a:latin typeface="Times New Roman"/>
                <a:cs typeface="Times New Roman"/>
              </a:rPr>
              <a:t>after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letter of greater value increases the value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-5" dirty="0">
                <a:latin typeface="Times New Roman"/>
                <a:cs typeface="Times New Roman"/>
              </a:rPr>
              <a:t>greater letter (e.g., </a:t>
            </a:r>
            <a:r>
              <a:rPr sz="1400" dirty="0">
                <a:latin typeface="Times New Roman"/>
                <a:cs typeface="Times New Roman"/>
              </a:rPr>
              <a:t>vi = </a:t>
            </a:r>
            <a:r>
              <a:rPr sz="1400" spc="-5" dirty="0">
                <a:latin typeface="Times New Roman"/>
                <a:cs typeface="Times New Roman"/>
              </a:rPr>
              <a:t>6; </a:t>
            </a:r>
            <a:r>
              <a:rPr sz="1400" dirty="0">
                <a:latin typeface="Times New Roman"/>
                <a:cs typeface="Times New Roman"/>
              </a:rPr>
              <a:t>xij = </a:t>
            </a:r>
            <a:r>
              <a:rPr sz="1400" spc="-5" dirty="0">
                <a:latin typeface="Times New Roman"/>
                <a:cs typeface="Times New Roman"/>
              </a:rPr>
              <a:t>12; lx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60).</a:t>
            </a:r>
          </a:p>
          <a:p>
            <a:pPr marL="12700" marR="120650">
              <a:lnSpc>
                <a:spcPct val="103600"/>
              </a:lnSpc>
              <a:spcBef>
                <a:spcPts val="790"/>
              </a:spcBef>
              <a:buAutoNum type="arabicPeriod"/>
              <a:tabLst>
                <a:tab pos="191135" algn="l"/>
              </a:tabLst>
            </a:pPr>
            <a:r>
              <a:rPr sz="1400" dirty="0">
                <a:latin typeface="Times New Roman"/>
                <a:cs typeface="Times New Roman"/>
              </a:rPr>
              <a:t>A letter </a:t>
            </a:r>
            <a:r>
              <a:rPr sz="1400" spc="-5" dirty="0">
                <a:latin typeface="Times New Roman"/>
                <a:cs typeface="Times New Roman"/>
              </a:rPr>
              <a:t>placed </a:t>
            </a:r>
            <a:r>
              <a:rPr sz="1400" dirty="0">
                <a:latin typeface="Times New Roman"/>
                <a:cs typeface="Times New Roman"/>
              </a:rPr>
              <a:t>before a </a:t>
            </a:r>
            <a:r>
              <a:rPr sz="1400" spc="-5" dirty="0">
                <a:latin typeface="Times New Roman"/>
                <a:cs typeface="Times New Roman"/>
              </a:rPr>
              <a:t>letter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greater value </a:t>
            </a:r>
            <a:r>
              <a:rPr sz="1400" dirty="0">
                <a:latin typeface="Times New Roman"/>
                <a:cs typeface="Times New Roman"/>
              </a:rPr>
              <a:t>decreases </a:t>
            </a:r>
            <a:r>
              <a:rPr sz="1400" spc="-5" dirty="0">
                <a:latin typeface="Times New Roman"/>
                <a:cs typeface="Times New Roman"/>
              </a:rPr>
              <a:t>the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greater  letter (e.g., </a:t>
            </a:r>
            <a:r>
              <a:rPr sz="1400" dirty="0">
                <a:latin typeface="Times New Roman"/>
                <a:cs typeface="Times New Roman"/>
              </a:rPr>
              <a:t>iv= </a:t>
            </a:r>
            <a:r>
              <a:rPr sz="1400" spc="-5" dirty="0">
                <a:latin typeface="Times New Roman"/>
                <a:cs typeface="Times New Roman"/>
              </a:rPr>
              <a:t>4; </a:t>
            </a:r>
            <a:r>
              <a:rPr sz="1400" dirty="0">
                <a:latin typeface="Times New Roman"/>
                <a:cs typeface="Times New Roman"/>
              </a:rPr>
              <a:t>xl =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40).</a:t>
            </a:r>
            <a:endParaRPr sz="1400" dirty="0">
              <a:latin typeface="Times New Roman"/>
              <a:cs typeface="Times New Roman"/>
            </a:endParaRPr>
          </a:p>
          <a:p>
            <a:pPr marL="12700" marR="84455">
              <a:lnSpc>
                <a:spcPct val="103600"/>
              </a:lnSpc>
              <a:spcBef>
                <a:spcPts val="795"/>
              </a:spcBef>
            </a:pPr>
            <a:r>
              <a:rPr sz="1400" spc="-5" dirty="0">
                <a:latin typeface="Times New Roman"/>
                <a:cs typeface="Times New Roman"/>
              </a:rPr>
              <a:t>Capital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lower case letters 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used.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‘‘j’’ </a:t>
            </a:r>
            <a:r>
              <a:rPr sz="1400" dirty="0">
                <a:latin typeface="Times New Roman"/>
                <a:cs typeface="Times New Roman"/>
              </a:rPr>
              <a:t>may be used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final ‘‘i’’ </a:t>
            </a:r>
            <a:r>
              <a:rPr sz="1400" dirty="0">
                <a:latin typeface="Times New Roman"/>
                <a:cs typeface="Times New Roman"/>
              </a:rPr>
              <a:t>in a  </a:t>
            </a:r>
            <a:r>
              <a:rPr sz="1400" spc="-5" dirty="0">
                <a:latin typeface="Times New Roman"/>
                <a:cs typeface="Times New Roman"/>
              </a:rPr>
              <a:t>sequence (e.g., viij).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Use of abbreviation and</a:t>
            </a:r>
            <a:r>
              <a:rPr sz="14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symbols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3600"/>
              </a:lnSpc>
              <a:spcBef>
                <a:spcPts val="79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use of </a:t>
            </a:r>
            <a:r>
              <a:rPr sz="1400" spc="-5" dirty="0">
                <a:latin typeface="Times New Roman"/>
                <a:cs typeface="Times New Roman"/>
              </a:rPr>
              <a:t>abbreviations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common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prescriptions and medication orders. Some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derived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Latin through its historical use in medicine and pharmacy,  whereas others have evolved through prescribers’ </a:t>
            </a:r>
            <a:r>
              <a:rPr sz="1400" dirty="0">
                <a:latin typeface="Times New Roman"/>
                <a:cs typeface="Times New Roman"/>
              </a:rPr>
              <a:t>use of </a:t>
            </a:r>
            <a:r>
              <a:rPr sz="1400" spc="-5" dirty="0">
                <a:latin typeface="Times New Roman"/>
                <a:cs typeface="Times New Roman"/>
              </a:rPr>
              <a:t>writing shortcuts.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list of  some </a:t>
            </a:r>
            <a:r>
              <a:rPr sz="1400" dirty="0">
                <a:latin typeface="Times New Roman"/>
                <a:cs typeface="Times New Roman"/>
              </a:rPr>
              <a:t>of these </a:t>
            </a:r>
            <a:r>
              <a:rPr sz="1400" spc="-5" dirty="0">
                <a:latin typeface="Times New Roman"/>
                <a:cs typeface="Times New Roman"/>
              </a:rPr>
              <a:t>abbreviations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presented </a:t>
            </a:r>
            <a:r>
              <a:rPr sz="1400" dirty="0">
                <a:latin typeface="Times New Roman"/>
                <a:cs typeface="Times New Roman"/>
              </a:rPr>
              <a:t>in Table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4.2.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5766" y="8931344"/>
            <a:ext cx="5669280" cy="0"/>
          </a:xfrm>
          <a:custGeom>
            <a:avLst/>
            <a:gdLst/>
            <a:ahLst/>
            <a:cxnLst/>
            <a:rect l="l" t="t" r="r" b="b"/>
            <a:pathLst>
              <a:path w="5669280">
                <a:moveTo>
                  <a:pt x="0" y="0"/>
                </a:moveTo>
                <a:lnTo>
                  <a:pt x="5668742" y="0"/>
                </a:lnTo>
              </a:path>
            </a:pathLst>
          </a:custGeom>
          <a:ln w="155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20012"/>
              </p:ext>
            </p:extLst>
          </p:nvPr>
        </p:nvGraphicFramePr>
        <p:xfrm>
          <a:off x="1011867" y="997409"/>
          <a:ext cx="5671820" cy="50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5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60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50" spc="-5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ABBR</a:t>
                      </a:r>
                      <a:r>
                        <a:rPr sz="850" spc="-5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50" spc="-5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850" spc="-5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spc="-5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50" spc="-5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50" spc="-5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50" spc="-17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3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50" spc="-30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(LAT</a:t>
                      </a:r>
                      <a:r>
                        <a:rPr sz="850" spc="-2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50" spc="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25" dirty="0">
                          <a:solidFill>
                            <a:srgbClr val="59526E"/>
                          </a:solidFill>
                          <a:latin typeface="Arial"/>
                          <a:cs typeface="Arial"/>
                        </a:rPr>
                        <a:t>ORIG</a:t>
                      </a:r>
                      <a:r>
                        <a:rPr sz="850" spc="-2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N')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2255">
                        <a:lnSpc>
                          <a:spcPts val="994"/>
                        </a:lnSpc>
                        <a:spcBef>
                          <a:spcPts val="5"/>
                        </a:spcBef>
                      </a:pPr>
                      <a:r>
                        <a:rPr sz="850" b="1" spc="-1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50" b="1" spc="-1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50" b="1" spc="-1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50" b="1" spc="-1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50" b="1" spc="-1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1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50" spc="-4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ABBR</a:t>
                      </a:r>
                      <a:r>
                        <a:rPr sz="850" spc="-4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50" spc="-4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850" spc="-4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spc="-4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50" spc="-4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50" spc="-4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850" spc="-4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  <a:p>
                      <a:pPr marL="5759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50" spc="-1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(LATIN</a:t>
                      </a:r>
                      <a:r>
                        <a:rPr sz="850" spc="-6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850" spc="-2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850" spc="-2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N')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7335">
                        <a:lnSpc>
                          <a:spcPts val="994"/>
                        </a:lnSpc>
                        <a:spcBef>
                          <a:spcPts val="5"/>
                        </a:spcBef>
                      </a:pPr>
                      <a:r>
                        <a:rPr sz="850" b="1" spc="-1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50" b="1" spc="-1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50" b="1" spc="-1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50" b="1" spc="-15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50" b="1" spc="-1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1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25">
                <a:tc>
                  <a:txBody>
                    <a:bodyPr/>
                    <a:lstStyle/>
                    <a:p>
                      <a:pPr marL="1905">
                        <a:lnSpc>
                          <a:spcPts val="1115"/>
                        </a:lnSpc>
                        <a:spcBef>
                          <a:spcPts val="270"/>
                        </a:spcBef>
                      </a:pPr>
                      <a:r>
                        <a:rPr sz="950" spc="-2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Prescr</a:t>
                      </a:r>
                      <a:r>
                        <a:rPr sz="950" spc="-20" dirty="0">
                          <a:solidFill>
                            <a:srgbClr val="231F2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50" spc="-2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ptio </a:t>
                      </a:r>
                      <a:r>
                        <a:rPr sz="950" spc="-10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sz="950" spc="-2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950" spc="-25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50" spc="-25" dirty="0">
                          <a:solidFill>
                            <a:srgbClr val="231F24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950" spc="-95" dirty="0">
                          <a:solidFill>
                            <a:srgbClr val="231F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45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115"/>
                        </a:lnSpc>
                        <a:spcBef>
                          <a:spcPts val="270"/>
                        </a:spcBef>
                      </a:pPr>
                      <a:r>
                        <a:rPr sz="950" spc="1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950" spc="10" dirty="0">
                          <a:solidFill>
                            <a:srgbClr val="231F2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50" spc="10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50" spc="1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ect</a:t>
                      </a:r>
                      <a:r>
                        <a:rPr sz="950" spc="10" dirty="0">
                          <a:solidFill>
                            <a:srgbClr val="231F24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50" spc="1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ons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45440" algn="ctr">
                        <a:lnSpc>
                          <a:spcPts val="1050"/>
                        </a:lnSpc>
                        <a:spcBef>
                          <a:spcPts val="334"/>
                        </a:spcBef>
                      </a:pPr>
                      <a:r>
                        <a:rPr sz="950" dirty="0">
                          <a:solidFill>
                            <a:srgbClr val="4B4256"/>
                          </a:solidFill>
                          <a:highlight>
                            <a:srgbClr val="FFFF00"/>
                          </a:highlight>
                          <a:latin typeface="Arial"/>
                          <a:cs typeface="Arial"/>
                        </a:rPr>
                        <a:t>pt</a:t>
                      </a:r>
                      <a:r>
                        <a:rPr sz="95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1115"/>
                        </a:lnSpc>
                        <a:spcBef>
                          <a:spcPts val="270"/>
                        </a:spcBef>
                      </a:pPr>
                      <a:r>
                        <a:rPr sz="950" spc="3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950" spc="30" dirty="0">
                          <a:solidFill>
                            <a:srgbClr val="694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950" spc="30" dirty="0">
                          <a:solidFill>
                            <a:srgbClr val="312B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950" spc="30" dirty="0">
                          <a:solidFill>
                            <a:srgbClr val="4B4256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99974" y="554253"/>
            <a:ext cx="5473700" cy="382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>
              <a:lnSpc>
                <a:spcPct val="106600"/>
              </a:lnSpc>
              <a:spcBef>
                <a:spcPts val="100"/>
              </a:spcBef>
            </a:pPr>
            <a:r>
              <a:rPr sz="1100" b="1" dirty="0">
                <a:solidFill>
                  <a:srgbClr val="01674F"/>
                </a:solidFill>
                <a:latin typeface="Arial"/>
                <a:cs typeface="Arial"/>
              </a:rPr>
              <a:t>TABLE </a:t>
            </a:r>
            <a:r>
              <a:rPr sz="1100" b="1" spc="-5" dirty="0">
                <a:solidFill>
                  <a:srgbClr val="01674F"/>
                </a:solidFill>
                <a:latin typeface="Arial"/>
                <a:cs typeface="Arial"/>
              </a:rPr>
              <a:t>4.2 </a:t>
            </a:r>
            <a:r>
              <a:rPr sz="1100" b="1" spc="-25" dirty="0">
                <a:solidFill>
                  <a:srgbClr val="01674F"/>
                </a:solidFill>
                <a:latin typeface="Arial"/>
                <a:cs typeface="Arial"/>
              </a:rPr>
              <a:t>SELECTED ABBREVIATIONS </a:t>
            </a:r>
            <a:r>
              <a:rPr sz="1100" b="1" spc="10" dirty="0">
                <a:solidFill>
                  <a:srgbClr val="2A7569"/>
                </a:solidFill>
                <a:latin typeface="Arial"/>
                <a:cs typeface="Arial"/>
              </a:rPr>
              <a:t>, </a:t>
            </a:r>
            <a:r>
              <a:rPr sz="1100" b="1" spc="25" dirty="0">
                <a:solidFill>
                  <a:srgbClr val="01674F"/>
                </a:solidFill>
                <a:latin typeface="Arial"/>
                <a:cs typeface="Arial"/>
              </a:rPr>
              <a:t>ACRONYM </a:t>
            </a:r>
            <a:r>
              <a:rPr sz="1100" b="1" spc="-40" dirty="0">
                <a:solidFill>
                  <a:srgbClr val="01674F"/>
                </a:solidFill>
                <a:latin typeface="Arial"/>
                <a:cs typeface="Arial"/>
              </a:rPr>
              <a:t>S</a:t>
            </a:r>
            <a:r>
              <a:rPr sz="1100" b="1" spc="-40" dirty="0">
                <a:solidFill>
                  <a:srgbClr val="2A7569"/>
                </a:solidFill>
                <a:latin typeface="Arial"/>
                <a:cs typeface="Arial"/>
              </a:rPr>
              <a:t>, </a:t>
            </a:r>
            <a:r>
              <a:rPr sz="1100" b="1" spc="25" dirty="0">
                <a:solidFill>
                  <a:srgbClr val="01674F"/>
                </a:solidFill>
                <a:latin typeface="Arial"/>
                <a:cs typeface="Arial"/>
              </a:rPr>
              <a:t>AND </a:t>
            </a:r>
            <a:r>
              <a:rPr sz="1100" b="1" spc="30" dirty="0">
                <a:solidFill>
                  <a:srgbClr val="01674F"/>
                </a:solidFill>
                <a:latin typeface="Arial"/>
                <a:cs typeface="Arial"/>
              </a:rPr>
              <a:t>SYMBOLS </a:t>
            </a:r>
            <a:r>
              <a:rPr sz="1100" b="1" spc="35" dirty="0">
                <a:solidFill>
                  <a:srgbClr val="01674F"/>
                </a:solidFill>
                <a:latin typeface="Arial"/>
                <a:cs typeface="Arial"/>
              </a:rPr>
              <a:t>USED  </a:t>
            </a:r>
            <a:r>
              <a:rPr sz="1100" b="1" spc="25" dirty="0">
                <a:solidFill>
                  <a:srgbClr val="01674F"/>
                </a:solidFill>
                <a:latin typeface="Arial"/>
                <a:cs typeface="Arial"/>
              </a:rPr>
              <a:t>IN </a:t>
            </a:r>
            <a:r>
              <a:rPr sz="1100" b="1" spc="-5" dirty="0">
                <a:solidFill>
                  <a:srgbClr val="01674F"/>
                </a:solidFill>
                <a:latin typeface="Arial"/>
                <a:cs typeface="Arial"/>
              </a:rPr>
              <a:t>PRESCRIPTIONS </a:t>
            </a:r>
            <a:r>
              <a:rPr sz="1100" b="1" dirty="0">
                <a:solidFill>
                  <a:srgbClr val="01674F"/>
                </a:solidFill>
                <a:latin typeface="Arial"/>
                <a:cs typeface="Arial"/>
              </a:rPr>
              <a:t>AND </a:t>
            </a:r>
            <a:r>
              <a:rPr sz="1100" b="1" spc="65" dirty="0">
                <a:solidFill>
                  <a:srgbClr val="01674F"/>
                </a:solidFill>
                <a:latin typeface="Arial"/>
                <a:cs typeface="Arial"/>
              </a:rPr>
              <a:t>MEDICATION </a:t>
            </a:r>
            <a:r>
              <a:rPr sz="1100" b="1" spc="-135" dirty="0">
                <a:solidFill>
                  <a:srgbClr val="01674F"/>
                </a:solidFill>
                <a:latin typeface="Arial"/>
                <a:cs typeface="Arial"/>
              </a:rPr>
              <a:t>ORDERs</a:t>
            </a:r>
            <a:r>
              <a:rPr sz="1100" b="1" spc="-135" dirty="0">
                <a:solidFill>
                  <a:srgbClr val="2A7569"/>
                </a:solidFill>
                <a:latin typeface="Arial"/>
                <a:cs typeface="Arial"/>
              </a:rPr>
              <a:t>a</a:t>
            </a:r>
            <a:r>
              <a:rPr sz="1100" b="1" spc="-135" dirty="0">
                <a:solidFill>
                  <a:srgbClr val="487969"/>
                </a:solidFill>
                <a:latin typeface="Arial"/>
                <a:cs typeface="Arial"/>
              </a:rPr>
              <a:t>,</a:t>
            </a:r>
            <a:r>
              <a:rPr sz="1100" b="1" spc="15" dirty="0">
                <a:solidFill>
                  <a:srgbClr val="487969"/>
                </a:solidFill>
                <a:latin typeface="Arial"/>
                <a:cs typeface="Arial"/>
              </a:rPr>
              <a:t> </a:t>
            </a:r>
            <a:r>
              <a:rPr sz="1100" b="1" spc="-120" dirty="0">
                <a:solidFill>
                  <a:srgbClr val="2A7569"/>
                </a:solidFill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2800" y="1493154"/>
            <a:ext cx="161925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qt.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9095" y="1621890"/>
            <a:ext cx="991869" cy="550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39"/>
              </a:lnSpc>
              <a:spcBef>
                <a:spcPts val="105"/>
              </a:spcBef>
            </a:pPr>
            <a:r>
              <a:rPr sz="950" spc="-9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ss </a:t>
            </a:r>
            <a:r>
              <a:rPr sz="950" spc="-8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 </a:t>
            </a:r>
            <a:r>
              <a:rPr sz="1550" spc="-140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ss</a:t>
            </a:r>
            <a:r>
              <a:rPr sz="1550" spc="-290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950" i="1" spc="-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(semissem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970">
              <a:lnSpc>
                <a:spcPts val="1120"/>
              </a:lnSpc>
            </a:pPr>
            <a:r>
              <a:rPr sz="950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tb</a:t>
            </a:r>
            <a:r>
              <a:rPr sz="950" spc="-8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sp</a:t>
            </a:r>
            <a:r>
              <a:rPr sz="950" spc="-40" dirty="0">
                <a:solidFill>
                  <a:srgbClr val="231F24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0"/>
              </a:spcBef>
            </a:pPr>
            <a:r>
              <a:rPr sz="950" i="1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tsp</a:t>
            </a:r>
            <a:r>
              <a:rPr sz="950" i="1" dirty="0">
                <a:solidFill>
                  <a:srgbClr val="2A4160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19541" y="1493154"/>
            <a:ext cx="791845" cy="60579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8415" marR="315595" indent="-635">
              <a:lnSpc>
                <a:spcPts val="1100"/>
              </a:lnSpc>
              <a:spcBef>
                <a:spcPts val="170"/>
              </a:spcBef>
            </a:pP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qua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rt 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one</a:t>
            </a:r>
            <a:r>
              <a:rPr sz="950" spc="-10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ha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lf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35"/>
              </a:lnSpc>
            </a:pP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t ab</a:t>
            </a:r>
            <a:r>
              <a:rPr sz="950" spc="-35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espoonfu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694959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"/>
              </a:spcBef>
            </a:pP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teaspoonful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7663" y="1532007"/>
            <a:ext cx="1045210" cy="75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f</a:t>
            </a:r>
            <a:r>
              <a:rPr sz="950" spc="9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each</a:t>
            </a:r>
            <a:endParaRPr sz="950">
              <a:latin typeface="Arial"/>
              <a:cs typeface="Arial"/>
            </a:endParaRPr>
          </a:p>
          <a:p>
            <a:pPr marL="13335" marR="184785" indent="-1270">
              <a:lnSpc>
                <a:spcPct val="99300"/>
              </a:lnSpc>
              <a:spcBef>
                <a:spcPts val="30"/>
              </a:spcBef>
            </a:pPr>
            <a:r>
              <a:rPr sz="950" i="1" spc="40" dirty="0">
                <a:solidFill>
                  <a:srgbClr val="4B4256"/>
                </a:solidFill>
                <a:latin typeface="Arial"/>
                <a:cs typeface="Arial"/>
              </a:rPr>
              <a:t>up </a:t>
            </a:r>
            <a:r>
              <a:rPr sz="950" i="1" spc="25" dirty="0">
                <a:solidFill>
                  <a:srgbClr val="4B4256"/>
                </a:solidFill>
                <a:latin typeface="Arial"/>
                <a:cs typeface="Arial"/>
              </a:rPr>
              <a:t>to; </a:t>
            </a:r>
            <a:r>
              <a:rPr sz="950" i="1" spc="30" dirty="0">
                <a:solidFill>
                  <a:srgbClr val="4B4256"/>
                </a:solidFill>
                <a:latin typeface="Arial"/>
                <a:cs typeface="Arial"/>
              </a:rPr>
              <a:t>to </a:t>
            </a: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make  </a:t>
            </a:r>
            <a:r>
              <a:rPr sz="950" i="1" spc="-15" dirty="0">
                <a:solidFill>
                  <a:srgbClr val="4B4256"/>
                </a:solidFill>
                <a:latin typeface="Arial"/>
                <a:cs typeface="Arial"/>
              </a:rPr>
              <a:t>dispense  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v</a:t>
            </a:r>
            <a:r>
              <a:rPr sz="950" spc="3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g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ve o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f 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s</a:t>
            </a:r>
            <a:r>
              <a:rPr sz="950" spc="-30" dirty="0">
                <a:solidFill>
                  <a:srgbClr val="312B4B"/>
                </a:solidFill>
                <a:latin typeface="Arial"/>
                <a:cs typeface="Arial"/>
              </a:rPr>
              <a:t>u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c</a:t>
            </a:r>
            <a:r>
              <a:rPr sz="950" spc="-30" dirty="0">
                <a:solidFill>
                  <a:srgbClr val="312B4B"/>
                </a:solidFill>
                <a:latin typeface="Arial"/>
                <a:cs typeface="Arial"/>
              </a:rPr>
              <a:t>h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doses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21523" y="2130355"/>
            <a:ext cx="147764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Signa/Pat</a:t>
            </a:r>
            <a:r>
              <a:rPr sz="950" spc="15" dirty="0">
                <a:solidFill>
                  <a:srgbClr val="231F24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ent </a:t>
            </a:r>
            <a:r>
              <a:rPr sz="950" spc="5" dirty="0">
                <a:solidFill>
                  <a:srgbClr val="592646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st</a:t>
            </a:r>
            <a:r>
              <a:rPr sz="950" spc="-12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ruct </a:t>
            </a:r>
            <a:r>
              <a:rPr sz="950" spc="3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7355" y="2332395"/>
            <a:ext cx="1035685" cy="614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0"/>
              </a:lnSpc>
              <a:spcBef>
                <a:spcPts val="100"/>
              </a:spcBef>
            </a:pPr>
            <a:r>
              <a:rPr sz="950" i="1" spc="35" dirty="0">
                <a:solidFill>
                  <a:srgbClr val="4B4256"/>
                </a:solidFill>
                <a:latin typeface="Arial"/>
                <a:cs typeface="Arial"/>
              </a:rPr>
              <a:t>before</a:t>
            </a:r>
            <a:r>
              <a:rPr sz="950" i="1" spc="2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-10" dirty="0">
                <a:solidFill>
                  <a:srgbClr val="4B4256"/>
                </a:solidFill>
                <a:latin typeface="Arial"/>
                <a:cs typeface="Arial"/>
              </a:rPr>
              <a:t>meals</a:t>
            </a:r>
            <a:endParaRPr sz="950">
              <a:latin typeface="Arial"/>
              <a:cs typeface="Arial"/>
            </a:endParaRPr>
          </a:p>
          <a:p>
            <a:pPr marL="19685" marR="5080">
              <a:lnSpc>
                <a:spcPts val="1160"/>
              </a:lnSpc>
              <a:spcBef>
                <a:spcPts val="5"/>
              </a:spcBef>
            </a:pP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-5" dirty="0">
                <a:solidFill>
                  <a:srgbClr val="312B4B"/>
                </a:solidFill>
                <a:latin typeface="Arial"/>
                <a:cs typeface="Arial"/>
              </a:rPr>
              <a:t>t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p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easu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e,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fr</a:t>
            </a:r>
            <a:r>
              <a:rPr sz="950" spc="-6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ee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dirty="0">
                <a:solidFill>
                  <a:srgbClr val="59526E"/>
                </a:solidFill>
                <a:latin typeface="Arial"/>
                <a:cs typeface="Arial"/>
              </a:rPr>
              <a:t>y 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adm</a:t>
            </a:r>
            <a:r>
              <a:rPr sz="950" spc="1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ste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45"/>
              </a:spcBef>
            </a:pP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m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rn</a:t>
            </a:r>
            <a:r>
              <a:rPr sz="950" spc="40" dirty="0">
                <a:solidFill>
                  <a:srgbClr val="59526E"/>
                </a:solidFill>
                <a:latin typeface="Arial"/>
                <a:cs typeface="Arial"/>
              </a:rPr>
              <a:t>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7226" y="2417873"/>
            <a:ext cx="800100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345440">
              <a:lnSpc>
                <a:spcPct val="99300"/>
              </a:lnSpc>
              <a:spcBef>
                <a:spcPts val="110"/>
              </a:spcBef>
            </a:pP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ma</a:t>
            </a:r>
            <a:r>
              <a:rPr sz="950" spc="45" dirty="0">
                <a:solidFill>
                  <a:srgbClr val="312B4B"/>
                </a:solidFill>
                <a:latin typeface="Arial"/>
                <a:cs typeface="Arial"/>
              </a:rPr>
              <a:t>k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e  </a:t>
            </a:r>
            <a:r>
              <a:rPr sz="950" spc="55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5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55" dirty="0">
                <a:solidFill>
                  <a:srgbClr val="4B4256"/>
                </a:solidFill>
                <a:latin typeface="Arial"/>
                <a:cs typeface="Arial"/>
              </a:rPr>
              <a:t>x  </a:t>
            </a:r>
            <a:r>
              <a:rPr sz="950" spc="85" dirty="0">
                <a:solidFill>
                  <a:srgbClr val="4B4256"/>
                </a:solidFill>
                <a:latin typeface="Arial"/>
                <a:cs typeface="Arial"/>
              </a:rPr>
              <a:t>n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u</a:t>
            </a:r>
            <a:r>
              <a:rPr sz="950" spc="55" dirty="0">
                <a:solidFill>
                  <a:srgbClr val="4B4256"/>
                </a:solidFill>
                <a:latin typeface="Arial"/>
                <a:cs typeface="Arial"/>
              </a:rPr>
              <a:t>mb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85"/>
              </a:spcBef>
            </a:pPr>
            <a:r>
              <a:rPr sz="950" i="1" spc="-35" dirty="0">
                <a:solidFill>
                  <a:srgbClr val="4B4256"/>
                </a:solidFill>
                <a:latin typeface="Arial"/>
                <a:cs typeface="Arial"/>
              </a:rPr>
              <a:t>do </a:t>
            </a:r>
            <a:r>
              <a:rPr sz="950" i="1" spc="-30" dirty="0">
                <a:solidFill>
                  <a:srgbClr val="4B4256"/>
                </a:solidFill>
                <a:latin typeface="Arial"/>
                <a:cs typeface="Arial"/>
              </a:rPr>
              <a:t>not</a:t>
            </a:r>
            <a:r>
              <a:rPr sz="950" i="1" spc="18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25" dirty="0">
                <a:solidFill>
                  <a:srgbClr val="4B4256"/>
                </a:solidFill>
                <a:latin typeface="Arial"/>
                <a:cs typeface="Arial"/>
              </a:rPr>
              <a:t>repeat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869" y="3148324"/>
            <a:ext cx="114300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a 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su</a:t>
            </a:r>
            <a:r>
              <a:rPr sz="950" spc="-15" dirty="0">
                <a:solidFill>
                  <a:srgbClr val="312B4B"/>
                </a:solidFill>
                <a:latin typeface="Arial"/>
                <a:cs typeface="Arial"/>
              </a:rPr>
              <a:t>ff 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cien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t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quan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18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y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4568" y="1524238"/>
            <a:ext cx="1142365" cy="238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aa</a:t>
            </a:r>
            <a:r>
              <a:rPr sz="950" dirty="0">
                <a:solidFill>
                  <a:srgbClr val="231F24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</a:t>
            </a:r>
            <a:r>
              <a:rPr sz="950" spc="3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spc="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2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(ana)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5"/>
              </a:spcBef>
            </a:pPr>
            <a:r>
              <a:rPr sz="950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ad</a:t>
            </a: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(ad)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7145" marR="102870" indent="-2540">
              <a:lnSpc>
                <a:spcPct val="102000"/>
              </a:lnSpc>
            </a:pP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disp.</a:t>
            </a:r>
            <a:r>
              <a:rPr sz="950" i="1" spc="-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(d</a:t>
            </a:r>
            <a:r>
              <a:rPr sz="95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spensat</a:t>
            </a:r>
            <a:r>
              <a:rPr sz="95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ur</a:t>
            </a:r>
            <a:r>
              <a:rPr sz="95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)  </a:t>
            </a:r>
            <a:r>
              <a:rPr sz="950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div.</a:t>
            </a:r>
            <a:r>
              <a:rPr sz="950" spc="-6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(dividatur)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0"/>
              </a:spcBef>
            </a:pP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d.</a:t>
            </a:r>
            <a:r>
              <a:rPr sz="950" spc="2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2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.d. </a:t>
            </a:r>
            <a:r>
              <a:rPr sz="950" i="1" spc="3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(dentur</a:t>
            </a:r>
            <a:r>
              <a:rPr sz="950" i="1" spc="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tales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R="649605" algn="r">
              <a:lnSpc>
                <a:spcPts val="1100"/>
              </a:lnSpc>
              <a:spcBef>
                <a:spcPts val="25"/>
              </a:spcBef>
            </a:pPr>
            <a:r>
              <a:rPr sz="950" spc="-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doses</a:t>
            </a:r>
            <a:r>
              <a:rPr sz="950" spc="-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R="692150" algn="r">
              <a:lnSpc>
                <a:spcPts val="1220"/>
              </a:lnSpc>
            </a:pPr>
            <a:r>
              <a:rPr sz="1050" spc="-5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ft</a:t>
            </a:r>
            <a:r>
              <a:rPr sz="1050" spc="15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950" i="1" spc="7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(fiat)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9685">
              <a:lnSpc>
                <a:spcPct val="100000"/>
              </a:lnSpc>
            </a:pPr>
            <a:r>
              <a:rPr sz="950" spc="3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M</a:t>
            </a:r>
            <a:r>
              <a:rPr sz="950" spc="3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r>
              <a:rPr sz="950" spc="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(mice)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25"/>
              </a:spcBef>
            </a:pP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No</a:t>
            </a:r>
            <a:r>
              <a:rPr sz="950" spc="-5" dirty="0">
                <a:solidFill>
                  <a:srgbClr val="2A4160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r>
              <a:rPr sz="950" spc="10" dirty="0">
                <a:solidFill>
                  <a:srgbClr val="2A4160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(numero)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7795" marR="5080" indent="-121285">
              <a:lnSpc>
                <a:spcPct val="102000"/>
              </a:lnSpc>
            </a:pPr>
            <a:r>
              <a:rPr sz="950" i="1" spc="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non </a:t>
            </a:r>
            <a:r>
              <a:rPr sz="950" i="1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rep. </a:t>
            </a:r>
            <a:r>
              <a:rPr sz="950" i="1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 </a:t>
            </a:r>
            <a:r>
              <a:rPr sz="950" i="1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NR </a:t>
            </a:r>
            <a:r>
              <a:rPr sz="950" spc="-3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(no</a:t>
            </a:r>
            <a:r>
              <a:rPr sz="950" spc="-2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n  </a:t>
            </a:r>
            <a:r>
              <a:rPr sz="950" spc="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epata</a:t>
            </a:r>
            <a:r>
              <a:rPr sz="950" spc="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-16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ur)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985" marR="353060" indent="-111760">
              <a:lnSpc>
                <a:spcPct val="102000"/>
              </a:lnSpc>
            </a:pPr>
            <a:r>
              <a:rPr sz="950" i="1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q.s. </a:t>
            </a: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(quan</a:t>
            </a:r>
            <a:r>
              <a:rPr sz="950" spc="-20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um  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sz="950" spc="-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uff </a:t>
            </a:r>
            <a:r>
              <a:rPr sz="950" spc="-1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</a:t>
            </a:r>
            <a:r>
              <a:rPr sz="950" spc="-1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it</a:t>
            </a:r>
            <a:r>
              <a:rPr sz="950" spc="-2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985" marR="164465" indent="-111760">
              <a:lnSpc>
                <a:spcPct val="102000"/>
              </a:lnSpc>
            </a:pPr>
            <a:r>
              <a:rPr sz="950" i="1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q.s.</a:t>
            </a:r>
            <a:r>
              <a:rPr sz="950" i="1" spc="-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ad</a:t>
            </a:r>
            <a:r>
              <a:rPr sz="950" i="1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(qua</a:t>
            </a:r>
            <a:r>
              <a:rPr sz="950" spc="1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-17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u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  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sz="950" spc="-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uff </a:t>
            </a:r>
            <a:r>
              <a:rPr sz="950" spc="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</a:t>
            </a:r>
            <a:r>
              <a:rPr sz="950" spc="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</a:t>
            </a:r>
            <a:r>
              <a:rPr sz="950" spc="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3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ad)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Sig.</a:t>
            </a:r>
            <a:r>
              <a:rPr sz="950" i="1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6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(Sig</a:t>
            </a:r>
            <a:r>
              <a:rPr sz="950" spc="-15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6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n</a:t>
            </a:r>
            <a:r>
              <a:rPr sz="950" spc="-15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9897" y="3433380"/>
            <a:ext cx="1147445" cy="624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635" marR="5080" indent="-115570">
              <a:lnSpc>
                <a:spcPct val="107300"/>
              </a:lnSpc>
              <a:spcBef>
                <a:spcPts val="100"/>
              </a:spcBef>
            </a:pPr>
            <a:r>
              <a:rPr sz="950" i="1" spc="25" dirty="0">
                <a:solidFill>
                  <a:srgbClr val="4B4256"/>
                </a:solidFill>
                <a:latin typeface="Arial"/>
                <a:cs typeface="Arial"/>
              </a:rPr>
              <a:t>a sufficient </a:t>
            </a:r>
            <a:r>
              <a:rPr sz="950" i="1" spc="35" dirty="0">
                <a:solidFill>
                  <a:srgbClr val="4B4256"/>
                </a:solidFill>
                <a:latin typeface="Arial"/>
                <a:cs typeface="Arial"/>
              </a:rPr>
              <a:t>quantity  </a:t>
            </a:r>
            <a:r>
              <a:rPr sz="950" i="1" dirty="0">
                <a:solidFill>
                  <a:srgbClr val="4B4256"/>
                </a:solidFill>
                <a:latin typeface="Arial"/>
                <a:cs typeface="Arial"/>
              </a:rPr>
              <a:t>to</a:t>
            </a:r>
            <a:r>
              <a:rPr sz="950" i="1" spc="17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make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ts val="1100"/>
              </a:lnSpc>
            </a:pP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w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rit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-18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59526E"/>
                </a:solidFill>
                <a:latin typeface="Arial"/>
                <a:cs typeface="Arial"/>
              </a:rPr>
              <a:t>(d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ir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ect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ons</a:t>
            </a:r>
            <a:endParaRPr sz="950">
              <a:latin typeface="Arial"/>
              <a:cs typeface="Arial"/>
            </a:endParaRPr>
          </a:p>
          <a:p>
            <a:pPr marL="130810">
              <a:lnSpc>
                <a:spcPct val="100000"/>
              </a:lnSpc>
              <a:spcBef>
                <a:spcPts val="20"/>
              </a:spcBef>
            </a:pP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59526E"/>
                </a:solidFill>
                <a:latin typeface="Arial"/>
                <a:cs typeface="Arial"/>
              </a:rPr>
              <a:t>label)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5643" y="4096354"/>
            <a:ext cx="162369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Q</a:t>
            </a:r>
            <a:r>
              <a:rPr sz="950" spc="-15" dirty="0">
                <a:solidFill>
                  <a:srgbClr val="694959"/>
                </a:solidFill>
                <a:latin typeface="Arial"/>
                <a:cs typeface="Arial"/>
              </a:rPr>
              <a:t>u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ant</a:t>
            </a:r>
            <a:r>
              <a:rPr sz="950" spc="-8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t</a:t>
            </a:r>
            <a:r>
              <a:rPr sz="950" spc="-15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es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and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312B4B"/>
                </a:solidFill>
                <a:latin typeface="Arial"/>
                <a:cs typeface="Arial"/>
              </a:rPr>
              <a:t>M</a:t>
            </a:r>
            <a:r>
              <a:rPr sz="950" spc="-25" dirty="0">
                <a:solidFill>
                  <a:srgbClr val="4B4256"/>
                </a:solidFill>
                <a:latin typeface="Arial"/>
                <a:cs typeface="Arial"/>
              </a:rPr>
              <a:t>eas</a:t>
            </a:r>
            <a:r>
              <a:rPr sz="950" spc="-25" dirty="0">
                <a:solidFill>
                  <a:srgbClr val="694959"/>
                </a:solidFill>
                <a:latin typeface="Arial"/>
                <a:cs typeface="Arial"/>
              </a:rPr>
              <a:t>u</a:t>
            </a:r>
            <a:r>
              <a:rPr sz="950" spc="-120" dirty="0">
                <a:solidFill>
                  <a:srgbClr val="694959"/>
                </a:solidFill>
                <a:latin typeface="Arial"/>
                <a:cs typeface="Arial"/>
              </a:rPr>
              <a:t> </a:t>
            </a:r>
            <a:r>
              <a:rPr sz="950" spc="-6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eme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5" dirty="0">
                <a:solidFill>
                  <a:srgbClr val="312B4B"/>
                </a:solidFill>
                <a:latin typeface="Arial"/>
                <a:cs typeface="Arial"/>
              </a:rPr>
              <a:t>nt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2810" y="4290624"/>
            <a:ext cx="295910" cy="38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25"/>
              </a:spcBef>
            </a:pPr>
            <a:r>
              <a:rPr sz="950" spc="15" dirty="0" err="1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cm</a:t>
            </a:r>
            <a:r>
              <a:rPr lang="en-US" sz="900" spc="-75" dirty="0" err="1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B</a:t>
            </a:r>
            <a:r>
              <a:rPr lang="en-US" sz="900" spc="-75" dirty="0" err="1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SA</a:t>
            </a:r>
            <a:endParaRPr lang="en-US" sz="9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900" spc="22" baseline="32407" dirty="0">
                <a:solidFill>
                  <a:srgbClr val="4B4256"/>
                </a:solidFill>
                <a:latin typeface="Arial"/>
                <a:cs typeface="Arial"/>
              </a:rPr>
              <a:t>3</a:t>
            </a:r>
            <a:endParaRPr sz="900" baseline="32407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1983" y="4715554"/>
            <a:ext cx="851535" cy="3143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">
              <a:lnSpc>
                <a:spcPct val="107300"/>
              </a:lnSpc>
              <a:spcBef>
                <a:spcPts val="100"/>
              </a:spcBef>
            </a:pP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for </a:t>
            </a:r>
            <a:r>
              <a:rPr sz="950" i="1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fl </a:t>
            </a:r>
            <a:r>
              <a:rPr sz="95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</a:t>
            </a:r>
            <a:r>
              <a:rPr sz="95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fl </a:t>
            </a:r>
            <a:r>
              <a:rPr sz="950" spc="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u</a:t>
            </a:r>
            <a:r>
              <a:rPr sz="950" spc="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idus)  </a:t>
            </a:r>
            <a:r>
              <a:rPr sz="950" spc="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f</a:t>
            </a:r>
            <a:r>
              <a:rPr sz="950" spc="50" dirty="0">
                <a:solidFill>
                  <a:srgbClr val="231F24"/>
                </a:solidFill>
                <a:highlight>
                  <a:srgbClr val="FFFF00"/>
                </a:highlight>
                <a:latin typeface="Arial"/>
                <a:cs typeface="Arial"/>
              </a:rPr>
              <a:t>l</a:t>
            </a:r>
            <a:r>
              <a:rPr sz="950" spc="5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3 </a:t>
            </a: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</a:t>
            </a:r>
            <a:r>
              <a:rPr sz="950" spc="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spc="-5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f</a:t>
            </a:r>
            <a:r>
              <a:rPr sz="950" spc="5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3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1983" y="5176488"/>
            <a:ext cx="638175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7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f1</a:t>
            </a:r>
            <a:r>
              <a:rPr sz="950" spc="-75" dirty="0">
                <a:solidFill>
                  <a:srgbClr val="706975"/>
                </a:solidFill>
                <a:highlight>
                  <a:srgbClr val="FFFF00"/>
                </a:highlight>
                <a:latin typeface="Arial"/>
                <a:cs typeface="Arial"/>
              </a:rPr>
              <a:t>5</a:t>
            </a:r>
            <a:r>
              <a:rPr sz="950" spc="-7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ss </a:t>
            </a:r>
            <a:r>
              <a:rPr sz="950" spc="-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orf</a:t>
            </a:r>
            <a:r>
              <a:rPr sz="950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706975"/>
                </a:solidFill>
                <a:highlight>
                  <a:srgbClr val="FFFF00"/>
                </a:highlight>
                <a:latin typeface="Arial"/>
                <a:cs typeface="Arial"/>
              </a:rPr>
              <a:t>5</a:t>
            </a: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ss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16141" y="3070616"/>
            <a:ext cx="1192530" cy="2517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ts val="1090"/>
              </a:lnSpc>
              <a:spcBef>
                <a:spcPts val="100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wa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15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er</a:t>
            </a:r>
            <a:endParaRPr sz="950">
              <a:latin typeface="Arial"/>
              <a:cs typeface="Arial"/>
            </a:endParaRPr>
          </a:p>
          <a:p>
            <a:pPr marL="20955">
              <a:lnSpc>
                <a:spcPts val="1090"/>
              </a:lnSpc>
            </a:pP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aro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u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nd 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he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c</a:t>
            </a:r>
            <a:r>
              <a:rPr sz="950" spc="-5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oc</a:t>
            </a:r>
            <a:r>
              <a:rPr sz="950" spc="-5" dirty="0">
                <a:solidFill>
                  <a:srgbClr val="312B4B"/>
                </a:solidFill>
                <a:latin typeface="Arial"/>
                <a:cs typeface="Arial"/>
              </a:rPr>
              <a:t>k</a:t>
            </a:r>
            <a:endParaRPr sz="950">
              <a:latin typeface="Arial"/>
              <a:cs typeface="Arial"/>
            </a:endParaRPr>
          </a:p>
          <a:p>
            <a:pPr marL="15875" marR="523240" indent="2540">
              <a:lnSpc>
                <a:spcPct val="102000"/>
              </a:lnSpc>
              <a:spcBef>
                <a:spcPts val="60"/>
              </a:spcBef>
            </a:pPr>
            <a:r>
              <a:rPr sz="950" i="1" spc="35" dirty="0">
                <a:solidFill>
                  <a:srgbClr val="4B4256"/>
                </a:solidFill>
                <a:latin typeface="Arial"/>
                <a:cs typeface="Arial"/>
              </a:rPr>
              <a:t>twice </a:t>
            </a:r>
            <a:r>
              <a:rPr sz="950" i="1" spc="5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i="1" spc="-14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day  </a:t>
            </a:r>
            <a:r>
              <a:rPr sz="950" i="1" spc="85" dirty="0">
                <a:solidFill>
                  <a:srgbClr val="4B4256"/>
                </a:solidFill>
                <a:latin typeface="Arial"/>
                <a:cs typeface="Arial"/>
              </a:rPr>
              <a:t>with</a:t>
            </a:r>
            <a:endParaRPr sz="950">
              <a:latin typeface="Arial"/>
              <a:cs typeface="Arial"/>
            </a:endParaRPr>
          </a:p>
          <a:p>
            <a:pPr marL="20955" marR="834390" indent="-2540">
              <a:lnSpc>
                <a:spcPct val="102000"/>
              </a:lnSpc>
            </a:pPr>
            <a:r>
              <a:rPr sz="950" i="1" dirty="0">
                <a:solidFill>
                  <a:srgbClr val="4B4256"/>
                </a:solidFill>
                <a:latin typeface="Arial"/>
                <a:cs typeface="Arial"/>
              </a:rPr>
              <a:t>day  </a:t>
            </a:r>
            <a:r>
              <a:rPr sz="950" spc="50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3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lu</a:t>
            </a:r>
            <a:r>
              <a:rPr sz="950" spc="114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e  and  </a:t>
            </a:r>
            <a:r>
              <a:rPr sz="950" i="1" spc="30" dirty="0">
                <a:solidFill>
                  <a:srgbClr val="4B4256"/>
                </a:solidFill>
                <a:latin typeface="Arial"/>
                <a:cs typeface="Arial"/>
              </a:rPr>
              <a:t>hour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00"/>
              </a:lnSpc>
            </a:pPr>
            <a:r>
              <a:rPr sz="950" i="1" spc="5" dirty="0">
                <a:solidFill>
                  <a:srgbClr val="4B4256"/>
                </a:solidFill>
                <a:latin typeface="Arial"/>
                <a:cs typeface="Arial"/>
              </a:rPr>
              <a:t>at</a:t>
            </a:r>
            <a:r>
              <a:rPr sz="950" i="1" spc="15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25" dirty="0">
                <a:solidFill>
                  <a:srgbClr val="4B4256"/>
                </a:solidFill>
                <a:latin typeface="Arial"/>
                <a:cs typeface="Arial"/>
              </a:rPr>
              <a:t>bedtime</a:t>
            </a:r>
            <a:endParaRPr sz="950">
              <a:latin typeface="Arial"/>
              <a:cs typeface="Arial"/>
            </a:endParaRPr>
          </a:p>
          <a:p>
            <a:pPr marL="17780" marR="313055">
              <a:lnSpc>
                <a:spcPct val="102000"/>
              </a:lnSpc>
            </a:pP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between</a:t>
            </a:r>
            <a:r>
              <a:rPr sz="950" spc="-9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mea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s  </a:t>
            </a:r>
            <a:r>
              <a:rPr sz="950" spc="50" dirty="0">
                <a:solidFill>
                  <a:srgbClr val="312B4B"/>
                </a:solidFill>
                <a:latin typeface="Arial"/>
                <a:cs typeface="Arial"/>
              </a:rPr>
              <a:t>min</a:t>
            </a:r>
            <a:r>
              <a:rPr sz="950" spc="50" dirty="0">
                <a:solidFill>
                  <a:srgbClr val="4B4256"/>
                </a:solidFill>
                <a:latin typeface="Arial"/>
                <a:cs typeface="Arial"/>
              </a:rPr>
              <a:t>u</a:t>
            </a:r>
            <a:r>
              <a:rPr sz="950" spc="5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50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  <a:p>
            <a:pPr marL="17780" marR="5080">
              <a:lnSpc>
                <a:spcPct val="102000"/>
              </a:lnSpc>
            </a:pP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m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rn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ing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and n</a:t>
            </a:r>
            <a:r>
              <a:rPr sz="950" spc="4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gh</a:t>
            </a:r>
            <a:r>
              <a:rPr sz="950" spc="45" dirty="0">
                <a:solidFill>
                  <a:srgbClr val="312B4B"/>
                </a:solidFill>
                <a:latin typeface="Arial"/>
                <a:cs typeface="Arial"/>
              </a:rPr>
              <a:t>t 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na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u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sea</a:t>
            </a:r>
            <a:r>
              <a:rPr sz="950" spc="-12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and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vom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it</a:t>
            </a:r>
            <a:r>
              <a:rPr sz="950" spc="-17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ing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ts val="1120"/>
              </a:lnSpc>
              <a:spcBef>
                <a:spcPts val="85"/>
              </a:spcBef>
            </a:pP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n</a:t>
            </a:r>
            <a:r>
              <a:rPr sz="950" spc="3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g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ht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ts val="1120"/>
              </a:lnSpc>
            </a:pP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noth</a:t>
            </a:r>
            <a:r>
              <a:rPr sz="950" spc="-10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ng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by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mo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ut</a:t>
            </a:r>
            <a:r>
              <a:rPr sz="950" spc="-17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h</a:t>
            </a:r>
            <a:endParaRPr sz="950">
              <a:latin typeface="Arial"/>
              <a:cs typeface="Arial"/>
            </a:endParaRPr>
          </a:p>
          <a:p>
            <a:pPr marL="12700" marR="99060">
              <a:lnSpc>
                <a:spcPts val="1100"/>
              </a:lnSpc>
              <a:spcBef>
                <a:spcPts val="155"/>
              </a:spcBef>
            </a:pPr>
            <a:r>
              <a:rPr sz="950" i="1" spc="50" dirty="0">
                <a:solidFill>
                  <a:srgbClr val="4B4256"/>
                </a:solidFill>
                <a:latin typeface="Arial"/>
                <a:cs typeface="Arial"/>
              </a:rPr>
              <a:t>after </a:t>
            </a:r>
            <a:r>
              <a:rPr sz="950" i="1" spc="-10" dirty="0">
                <a:solidFill>
                  <a:srgbClr val="4B4256"/>
                </a:solidFill>
                <a:latin typeface="Arial"/>
                <a:cs typeface="Arial"/>
              </a:rPr>
              <a:t>meals  </a:t>
            </a:r>
            <a:r>
              <a:rPr sz="950" i="1" spc="35" dirty="0">
                <a:solidFill>
                  <a:srgbClr val="4B4256"/>
                </a:solidFill>
                <a:latin typeface="Arial"/>
                <a:cs typeface="Arial"/>
              </a:rPr>
              <a:t>afternoon;</a:t>
            </a:r>
            <a:r>
              <a:rPr sz="950" i="1" spc="-4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15" dirty="0">
                <a:solidFill>
                  <a:srgbClr val="4B4256"/>
                </a:solidFill>
                <a:latin typeface="Arial"/>
                <a:cs typeface="Arial"/>
              </a:rPr>
              <a:t>evening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16141" y="5702437"/>
            <a:ext cx="1013460" cy="919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>
              <a:lnSpc>
                <a:spcPct val="107300"/>
              </a:lnSpc>
              <a:spcBef>
                <a:spcPts val="100"/>
              </a:spcBef>
            </a:pPr>
            <a:r>
              <a:rPr sz="950" i="1" spc="-25" dirty="0">
                <a:solidFill>
                  <a:srgbClr val="4B4256"/>
                </a:solidFill>
                <a:latin typeface="Arial"/>
                <a:cs typeface="Arial"/>
              </a:rPr>
              <a:t>by </a:t>
            </a:r>
            <a:r>
              <a:rPr sz="950" i="1" spc="65" dirty="0">
                <a:solidFill>
                  <a:srgbClr val="4B4256"/>
                </a:solidFill>
                <a:latin typeface="Arial"/>
                <a:cs typeface="Arial"/>
              </a:rPr>
              <a:t>mouth </a:t>
            </a:r>
            <a:r>
              <a:rPr sz="950" i="1" spc="35" dirty="0">
                <a:solidFill>
                  <a:srgbClr val="59526E"/>
                </a:solidFill>
                <a:latin typeface="Arial"/>
                <a:cs typeface="Arial"/>
              </a:rPr>
              <a:t>(orally)  </a:t>
            </a:r>
            <a:r>
              <a:rPr sz="950" i="1" spc="-5" dirty="0">
                <a:solidFill>
                  <a:srgbClr val="4B4256"/>
                </a:solidFill>
                <a:latin typeface="Arial"/>
                <a:cs typeface="Arial"/>
              </a:rPr>
              <a:t>as</a:t>
            </a:r>
            <a:r>
              <a:rPr sz="950" i="1" spc="-3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5" dirty="0">
                <a:solidFill>
                  <a:srgbClr val="4B4256"/>
                </a:solidFill>
                <a:latin typeface="Arial"/>
                <a:cs typeface="Arial"/>
              </a:rPr>
              <a:t>needed</a:t>
            </a:r>
            <a:endParaRPr sz="9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50" i="1" spc="-5" dirty="0">
                <a:solidFill>
                  <a:srgbClr val="4B4256"/>
                </a:solidFill>
                <a:latin typeface="Arial"/>
                <a:cs typeface="Arial"/>
              </a:rPr>
              <a:t>every</a:t>
            </a:r>
            <a:endParaRPr sz="950">
              <a:latin typeface="Arial"/>
              <a:cs typeface="Arial"/>
            </a:endParaRPr>
          </a:p>
          <a:p>
            <a:pPr marL="19050" marR="71120">
              <a:lnSpc>
                <a:spcPct val="99300"/>
              </a:lnSpc>
              <a:spcBef>
                <a:spcPts val="30"/>
              </a:spcBef>
            </a:pPr>
            <a:r>
              <a:rPr sz="950" i="1" spc="-5" dirty="0">
                <a:solidFill>
                  <a:srgbClr val="4B4256"/>
                </a:solidFill>
                <a:latin typeface="Arial"/>
                <a:cs typeface="Arial"/>
              </a:rPr>
              <a:t>every </a:t>
            </a:r>
            <a:r>
              <a:rPr sz="950" i="1" spc="35" dirty="0">
                <a:solidFill>
                  <a:srgbClr val="4B4256"/>
                </a:solidFill>
                <a:latin typeface="Arial"/>
                <a:cs typeface="Arial"/>
              </a:rPr>
              <a:t>morning  </a:t>
            </a:r>
            <a:r>
              <a:rPr sz="950" i="1" spc="-5" dirty="0">
                <a:solidFill>
                  <a:srgbClr val="4B4256"/>
                </a:solidFill>
                <a:latin typeface="Arial"/>
                <a:cs typeface="Arial"/>
              </a:rPr>
              <a:t>every </a:t>
            </a:r>
            <a:r>
              <a:rPr sz="950" dirty="0">
                <a:solidFill>
                  <a:srgbClr val="706975"/>
                </a:solidFill>
                <a:latin typeface="Arial"/>
                <a:cs typeface="Arial"/>
              </a:rPr>
              <a:t>_ </a:t>
            </a: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hours  </a:t>
            </a:r>
            <a:r>
              <a:rPr sz="950" i="1" spc="55" dirty="0">
                <a:solidFill>
                  <a:srgbClr val="4B4256"/>
                </a:solidFill>
                <a:latin typeface="Arial"/>
                <a:cs typeface="Arial"/>
              </a:rPr>
              <a:t>four </a:t>
            </a: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times</a:t>
            </a:r>
            <a:r>
              <a:rPr sz="950" i="1" spc="-19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25" dirty="0">
                <a:solidFill>
                  <a:srgbClr val="4B4256"/>
                </a:solidFill>
                <a:latin typeface="Arial"/>
                <a:cs typeface="Arial"/>
              </a:rPr>
              <a:t>a </a:t>
            </a: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day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3660" y="5471777"/>
            <a:ext cx="684530" cy="163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100"/>
              </a:spcBef>
            </a:pPr>
            <a:r>
              <a:rPr sz="950" i="1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g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38100">
              <a:lnSpc>
                <a:spcPts val="1120"/>
              </a:lnSpc>
              <a:spcBef>
                <a:spcPts val="25"/>
              </a:spcBef>
            </a:pP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ga</a:t>
            </a:r>
            <a:r>
              <a:rPr sz="950" spc="25" dirty="0">
                <a:solidFill>
                  <a:srgbClr val="694959"/>
                </a:solidFill>
                <a:highlight>
                  <a:srgbClr val="FFFF00"/>
                </a:highlight>
                <a:latin typeface="Arial"/>
                <a:cs typeface="Arial"/>
              </a:rPr>
              <a:t>l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38100">
              <a:lnSpc>
                <a:spcPts val="1100"/>
              </a:lnSpc>
            </a:pP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g</a:t>
            </a:r>
            <a:r>
              <a:rPr sz="950" spc="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tt</a:t>
            </a:r>
            <a:r>
              <a:rPr sz="950" spc="17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5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(gutta)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41910">
              <a:lnSpc>
                <a:spcPts val="1120"/>
              </a:lnSpc>
            </a:pPr>
            <a:r>
              <a:rPr sz="950" spc="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l</a:t>
            </a: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b</a:t>
            </a:r>
            <a:r>
              <a:rPr sz="950" spc="-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(/ibra)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41910" marR="498475" indent="-635">
              <a:lnSpc>
                <a:spcPct val="102000"/>
              </a:lnSpc>
              <a:spcBef>
                <a:spcPts val="60"/>
              </a:spcBef>
            </a:pPr>
            <a:r>
              <a:rPr sz="950" spc="4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k</a:t>
            </a:r>
            <a:r>
              <a:rPr sz="950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g   </a:t>
            </a:r>
            <a:r>
              <a:rPr sz="95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l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41275" marR="131445">
              <a:lnSpc>
                <a:spcPct val="99300"/>
              </a:lnSpc>
              <a:spcBef>
                <a:spcPts val="30"/>
              </a:spcBef>
            </a:pP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</a:t>
            </a:r>
            <a:r>
              <a:rPr sz="975" spc="60" baseline="29914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2 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 </a:t>
            </a:r>
            <a:r>
              <a:rPr sz="950" spc="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M</a:t>
            </a:r>
            <a:r>
              <a:rPr sz="975" spc="60" baseline="29914" dirty="0">
                <a:solidFill>
                  <a:srgbClr val="59526E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2  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mcg  </a:t>
            </a:r>
            <a:r>
              <a:rPr sz="950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mEq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z="950" i="1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mg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20"/>
              </a:spcBef>
            </a:pP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mg/</a:t>
            </a:r>
            <a:r>
              <a:rPr sz="950" spc="2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k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g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9095" y="2324623"/>
            <a:ext cx="1082040" cy="50272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5875" marR="6350" indent="-1270">
              <a:lnSpc>
                <a:spcPct val="102000"/>
              </a:lnSpc>
              <a:spcBef>
                <a:spcPts val="80"/>
              </a:spcBef>
            </a:pPr>
            <a:r>
              <a:rPr sz="950" i="1" spc="-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a.c</a:t>
            </a:r>
            <a:r>
              <a:rPr sz="950" i="1" spc="-20" dirty="0">
                <a:solidFill>
                  <a:srgbClr val="694959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(ante </a:t>
            </a: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</a:t>
            </a:r>
            <a:r>
              <a:rPr sz="950" spc="-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bos)  </a:t>
            </a:r>
            <a:r>
              <a:rPr sz="950" spc="8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ad</a:t>
            </a:r>
            <a:r>
              <a:rPr sz="950" spc="8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lib. </a:t>
            </a:r>
            <a:r>
              <a:rPr sz="950" i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(ad</a:t>
            </a:r>
            <a:r>
              <a:rPr sz="950" i="1" spc="-18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4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libitum) </a:t>
            </a:r>
            <a:r>
              <a:rPr sz="950" i="1" spc="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adm</a:t>
            </a:r>
            <a:r>
              <a:rPr sz="950" spc="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in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350" marR="368300" indent="-113030">
              <a:lnSpc>
                <a:spcPct val="102000"/>
              </a:lnSpc>
            </a:pP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A.</a:t>
            </a:r>
            <a:r>
              <a:rPr sz="950" spc="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M</a:t>
            </a:r>
            <a:r>
              <a:rPr sz="950" spc="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i="1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(ante  </a:t>
            </a:r>
            <a:r>
              <a:rPr sz="950" i="1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meridiem)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5875">
              <a:lnSpc>
                <a:spcPts val="1120"/>
              </a:lnSpc>
              <a:spcBef>
                <a:spcPts val="20"/>
              </a:spcBef>
            </a:pP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aq.</a:t>
            </a:r>
            <a:r>
              <a:rPr sz="950" spc="-1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(aqua)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320">
              <a:lnSpc>
                <a:spcPts val="1120"/>
              </a:lnSpc>
            </a:pP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</a:t>
            </a:r>
            <a:r>
              <a:rPr sz="950" spc="-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5"/>
              </a:spcBef>
            </a:pPr>
            <a:r>
              <a:rPr sz="950" i="1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b.i.d. </a:t>
            </a:r>
            <a:r>
              <a:rPr sz="950" spc="-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(bis in</a:t>
            </a:r>
            <a:r>
              <a:rPr sz="950" spc="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</a:t>
            </a:r>
            <a:r>
              <a:rPr sz="950" spc="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0"/>
              </a:spcBef>
            </a:pPr>
            <a:r>
              <a:rPr sz="950" i="1" spc="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</a:t>
            </a:r>
            <a:r>
              <a:rPr sz="950" i="1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</a:t>
            </a:r>
            <a:r>
              <a:rPr sz="950" i="1" spc="-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5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e</a:t>
            </a:r>
            <a:r>
              <a:rPr sz="950" i="1" spc="-6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(cum)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"/>
              </a:spcBef>
            </a:pPr>
            <a:r>
              <a:rPr sz="950" i="1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</a:t>
            </a:r>
            <a:r>
              <a:rPr sz="950" i="1" spc="9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(d</a:t>
            </a:r>
            <a:r>
              <a:rPr sz="950" spc="3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0"/>
              </a:spcBef>
            </a:pPr>
            <a:r>
              <a:rPr sz="950" spc="-7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 </a:t>
            </a:r>
            <a:r>
              <a:rPr sz="950" spc="-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1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l.</a:t>
            </a:r>
            <a:r>
              <a:rPr sz="950" spc="1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(dilutus)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5875">
              <a:lnSpc>
                <a:spcPts val="1120"/>
              </a:lnSpc>
              <a:spcBef>
                <a:spcPts val="85"/>
              </a:spcBef>
            </a:pPr>
            <a:r>
              <a:rPr sz="950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</a:t>
            </a:r>
            <a:r>
              <a:rPr sz="950" spc="-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ts val="1120"/>
              </a:lnSpc>
            </a:pPr>
            <a:r>
              <a:rPr sz="950" i="1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h. </a:t>
            </a:r>
            <a:r>
              <a:rPr sz="950" i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 hr.</a:t>
            </a:r>
            <a:r>
              <a:rPr sz="950" i="1" spc="-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3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(ho</a:t>
            </a:r>
            <a:r>
              <a:rPr sz="950" spc="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0"/>
              </a:spcBef>
            </a:pPr>
            <a:r>
              <a:rPr sz="950" i="1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h.s. </a:t>
            </a:r>
            <a:r>
              <a:rPr sz="950" spc="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(hora</a:t>
            </a:r>
            <a:r>
              <a:rPr sz="950" spc="-4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somn</a:t>
            </a:r>
            <a:r>
              <a:rPr sz="950" dirty="0">
                <a:solidFill>
                  <a:srgbClr val="694959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25"/>
              </a:spcBef>
            </a:pPr>
            <a:r>
              <a:rPr sz="950" spc="-10" dirty="0">
                <a:solidFill>
                  <a:srgbClr val="694959"/>
                </a:solidFill>
                <a:highlight>
                  <a:srgbClr val="FFFF00"/>
                </a:highlight>
                <a:latin typeface="Arial"/>
                <a:cs typeface="Arial"/>
              </a:rPr>
              <a:t>i.</a:t>
            </a:r>
            <a:r>
              <a:rPr sz="950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e. </a:t>
            </a:r>
            <a:r>
              <a:rPr sz="950" i="1" spc="4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(inter</a:t>
            </a:r>
            <a:r>
              <a:rPr sz="950" i="1" spc="-12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cibos)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min</a:t>
            </a:r>
            <a:r>
              <a:rPr sz="950" spc="40" dirty="0">
                <a:solidFill>
                  <a:srgbClr val="7E5D67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r>
              <a:rPr sz="950" spc="-65" dirty="0">
                <a:solidFill>
                  <a:srgbClr val="7E5D67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5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(minutum)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m&amp;n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9685">
              <a:lnSpc>
                <a:spcPts val="1065"/>
              </a:lnSpc>
              <a:spcBef>
                <a:spcPts val="75"/>
              </a:spcBef>
            </a:pPr>
            <a:r>
              <a:rPr sz="900" b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N&amp;V</a:t>
            </a:r>
            <a:endParaRPr sz="9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9050" marR="82550" indent="-6985">
              <a:lnSpc>
                <a:spcPts val="1160"/>
              </a:lnSpc>
              <a:spcBef>
                <a:spcPts val="5"/>
              </a:spcBef>
            </a:pPr>
            <a:r>
              <a:rPr sz="950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noct. </a:t>
            </a:r>
            <a:r>
              <a:rPr sz="950" spc="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(nocte)  </a:t>
            </a:r>
            <a:r>
              <a:rPr sz="950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NPO </a:t>
            </a:r>
            <a:r>
              <a:rPr sz="950" i="1" spc="4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(non </a:t>
            </a:r>
            <a:r>
              <a:rPr sz="950" i="1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per</a:t>
            </a:r>
            <a:r>
              <a:rPr sz="950" i="1" spc="-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os)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35">
              <a:lnSpc>
                <a:spcPts val="1110"/>
              </a:lnSpc>
            </a:pPr>
            <a:r>
              <a:rPr sz="950" i="1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p.c. </a:t>
            </a:r>
            <a:r>
              <a:rPr sz="950" spc="-1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(pos</a:t>
            </a:r>
            <a:r>
              <a:rPr sz="950" spc="-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</a:t>
            </a:r>
            <a:r>
              <a:rPr sz="950" spc="-4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bos)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3495">
              <a:lnSpc>
                <a:spcPts val="1185"/>
              </a:lnSpc>
            </a:pPr>
            <a:r>
              <a:rPr sz="1000" i="1" spc="-20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P.M.</a:t>
            </a:r>
            <a:r>
              <a:rPr sz="1000" i="1" spc="35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950" spc="-3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(pos</a:t>
            </a:r>
            <a:r>
              <a:rPr sz="950" spc="-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350">
              <a:lnSpc>
                <a:spcPct val="100000"/>
              </a:lnSpc>
              <a:spcBef>
                <a:spcPts val="15"/>
              </a:spcBef>
            </a:pPr>
            <a:r>
              <a:rPr sz="950" i="1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meridiem)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0"/>
              </a:spcBef>
            </a:pP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p.</a:t>
            </a: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</a:t>
            </a:r>
            <a:r>
              <a:rPr sz="950" spc="20" dirty="0">
                <a:solidFill>
                  <a:srgbClr val="2A4160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spc="1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(pe</a:t>
            </a:r>
            <a:r>
              <a:rPr sz="950" spc="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os)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5"/>
              </a:spcBef>
            </a:pP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p.r.n. </a:t>
            </a:r>
            <a:r>
              <a:rPr sz="950" spc="3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(p</a:t>
            </a:r>
            <a:r>
              <a:rPr sz="950" spc="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 </a:t>
            </a:r>
            <a:r>
              <a:rPr sz="950" spc="2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</a:t>
            </a:r>
            <a:r>
              <a:rPr sz="950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nata)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0"/>
              </a:spcBef>
            </a:pPr>
            <a:r>
              <a:rPr sz="950" i="1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</a:t>
            </a:r>
            <a:r>
              <a:rPr sz="950" i="1" spc="9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(quaque)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970">
              <a:lnSpc>
                <a:spcPts val="1120"/>
              </a:lnSpc>
              <a:spcBef>
                <a:spcPts val="85"/>
              </a:spcBef>
            </a:pPr>
            <a:r>
              <a:rPr sz="950" i="1" spc="-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qAM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970">
              <a:lnSpc>
                <a:spcPts val="1120"/>
              </a:lnSpc>
            </a:pPr>
            <a:r>
              <a:rPr sz="950" i="1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q4h, </a:t>
            </a:r>
            <a:r>
              <a:rPr sz="950" i="1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q8h,</a:t>
            </a:r>
            <a:r>
              <a:rPr sz="950" i="1" spc="-16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etc.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7160" marR="293370" indent="-123189">
              <a:lnSpc>
                <a:spcPct val="102000"/>
              </a:lnSpc>
            </a:pPr>
            <a:r>
              <a:rPr sz="950" i="1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q.i.d.</a:t>
            </a:r>
            <a:r>
              <a:rPr sz="950" i="1" spc="-9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(quarte</a:t>
            </a:r>
            <a:r>
              <a:rPr sz="950" spc="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  </a:t>
            </a:r>
            <a:r>
              <a:rPr sz="950" spc="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</a:t>
            </a:r>
            <a:r>
              <a:rPr sz="950" spc="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</a:t>
            </a:r>
            <a:r>
              <a:rPr sz="950" spc="25" dirty="0">
                <a:solidFill>
                  <a:srgbClr val="694959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50" spc="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rep.</a:t>
            </a:r>
            <a:r>
              <a:rPr sz="950" spc="-114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4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(repetatur)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ts val="1120"/>
              </a:lnSpc>
              <a:spcBef>
                <a:spcPts val="25"/>
              </a:spcBef>
            </a:pPr>
            <a:r>
              <a:rPr sz="950" spc="-6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sz="950" spc="-6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1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(sine)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ts val="1120"/>
              </a:lnSpc>
            </a:pPr>
            <a:r>
              <a:rPr sz="950" spc="-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s.</a:t>
            </a:r>
            <a:r>
              <a:rPr sz="950" spc="-4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i. </a:t>
            </a:r>
            <a:r>
              <a:rPr sz="950" spc="-7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 </a:t>
            </a:r>
            <a:r>
              <a:rPr sz="950" spc="-35" dirty="0">
                <a:solidFill>
                  <a:srgbClr val="7E5D67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i="1" spc="1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(semel </a:t>
            </a:r>
            <a:r>
              <a:rPr sz="950" i="1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in</a:t>
            </a:r>
            <a:r>
              <a:rPr sz="950" i="1" spc="-114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die)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25"/>
              </a:spcBef>
            </a:pPr>
            <a:r>
              <a:rPr sz="950" spc="-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s.o.s. </a:t>
            </a:r>
            <a:r>
              <a:rPr sz="950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(si 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op</a:t>
            </a:r>
            <a:r>
              <a:rPr sz="950" spc="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u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sz="950" spc="-16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</a:t>
            </a:r>
            <a:r>
              <a:rPr sz="950" spc="-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7461" y="7383381"/>
            <a:ext cx="43434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50" spc="-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mg/m</a:t>
            </a:r>
            <a:r>
              <a:rPr sz="950" spc="-9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75" spc="-22" baseline="29914" dirty="0">
                <a:solidFill>
                  <a:srgbClr val="4B4256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2</a:t>
            </a:r>
            <a:endParaRPr sz="975" baseline="29914" dirty="0">
              <a:highlight>
                <a:srgbClr val="FFFF00"/>
              </a:highlight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9060" y="7826314"/>
            <a:ext cx="308610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i="1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mL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"/>
              </a:spcBef>
            </a:pPr>
            <a:r>
              <a:rPr sz="950" spc="60" dirty="0">
                <a:solidFill>
                  <a:srgbClr val="4B4256"/>
                </a:solidFill>
                <a:latin typeface="Arial"/>
                <a:cs typeface="Arial"/>
              </a:rPr>
              <a:t>mUh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19541" y="6746178"/>
            <a:ext cx="1066165" cy="13519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970" marR="614680">
              <a:lnSpc>
                <a:spcPct val="102000"/>
              </a:lnSpc>
              <a:spcBef>
                <a:spcPts val="80"/>
              </a:spcBef>
            </a:pP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epea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t  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w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it</a:t>
            </a:r>
            <a:r>
              <a:rPr sz="950" spc="-22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h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out</a:t>
            </a:r>
            <a:endParaRPr sz="950">
              <a:latin typeface="Arial"/>
              <a:cs typeface="Arial"/>
            </a:endParaRPr>
          </a:p>
          <a:p>
            <a:pPr marL="18415">
              <a:lnSpc>
                <a:spcPts val="1120"/>
              </a:lnSpc>
              <a:spcBef>
                <a:spcPts val="20"/>
              </a:spcBef>
            </a:pP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once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day</a:t>
            </a:r>
            <a:endParaRPr sz="950">
              <a:latin typeface="Arial"/>
              <a:cs typeface="Arial"/>
            </a:endParaRPr>
          </a:p>
          <a:p>
            <a:pPr marL="13970">
              <a:lnSpc>
                <a:spcPts val="1120"/>
              </a:lnSpc>
            </a:pPr>
            <a:r>
              <a:rPr sz="950" dirty="0">
                <a:solidFill>
                  <a:srgbClr val="59526E"/>
                </a:solidFill>
                <a:latin typeface="Arial"/>
                <a:cs typeface="Arial"/>
              </a:rPr>
              <a:t>if 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t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he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e </a:t>
            </a:r>
            <a:r>
              <a:rPr sz="950" spc="5" dirty="0">
                <a:solidFill>
                  <a:srgbClr val="59526E"/>
                </a:solidFill>
                <a:latin typeface="Arial"/>
                <a:cs typeface="Arial"/>
              </a:rPr>
              <a:t>is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need;</a:t>
            </a:r>
            <a:r>
              <a:rPr sz="950" spc="-15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4B4256"/>
                </a:solidFill>
                <a:latin typeface="Arial"/>
                <a:cs typeface="Arial"/>
              </a:rPr>
              <a:t>as</a:t>
            </a:r>
            <a:endParaRPr sz="950">
              <a:latin typeface="Arial"/>
              <a:cs typeface="Arial"/>
            </a:endParaRPr>
          </a:p>
          <a:p>
            <a:pPr marR="374015" algn="ctr">
              <a:lnSpc>
                <a:spcPts val="1120"/>
              </a:lnSpc>
              <a:spcBef>
                <a:spcPts val="85"/>
              </a:spcBef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needed</a:t>
            </a:r>
            <a:endParaRPr sz="950">
              <a:latin typeface="Arial"/>
              <a:cs typeface="Arial"/>
            </a:endParaRPr>
          </a:p>
          <a:p>
            <a:pPr marR="340995" algn="ctr">
              <a:lnSpc>
                <a:spcPts val="1120"/>
              </a:lnSpc>
            </a:pPr>
            <a:r>
              <a:rPr sz="950" i="1" spc="20" dirty="0">
                <a:solidFill>
                  <a:srgbClr val="59526E"/>
                </a:solidFill>
                <a:latin typeface="Arial"/>
                <a:cs typeface="Arial"/>
              </a:rPr>
              <a:t>immediately</a:t>
            </a:r>
            <a:endParaRPr sz="950">
              <a:latin typeface="Arial"/>
              <a:cs typeface="Arial"/>
            </a:endParaRPr>
          </a:p>
          <a:p>
            <a:pPr marL="17780" marR="64135" indent="-5715">
              <a:lnSpc>
                <a:spcPct val="102000"/>
              </a:lnSpc>
            </a:pP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17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hree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17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im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es</a:t>
            </a:r>
            <a:r>
              <a:rPr sz="950" spc="-18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day 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as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-16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312B4B"/>
                </a:solidFill>
                <a:latin typeface="Arial"/>
                <a:cs typeface="Arial"/>
              </a:rPr>
              <a:t>ir</a:t>
            </a:r>
            <a:r>
              <a:rPr sz="950" spc="-17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ected</a:t>
            </a:r>
            <a:endParaRPr sz="9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85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wee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k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19338" y="7476629"/>
            <a:ext cx="109601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950" i="1" spc="4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stat. </a:t>
            </a:r>
            <a:r>
              <a:rPr sz="950" spc="-6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(s</a:t>
            </a:r>
            <a:r>
              <a:rPr sz="950" spc="-6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-2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at</a:t>
            </a:r>
            <a:r>
              <a:rPr sz="950" spc="1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im</a:t>
            </a:r>
            <a:r>
              <a:rPr sz="950" spc="1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955">
              <a:lnSpc>
                <a:spcPct val="100000"/>
              </a:lnSpc>
              <a:spcBef>
                <a:spcPts val="25"/>
              </a:spcBef>
            </a:pP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i="1" spc="20" dirty="0">
                <a:solidFill>
                  <a:srgbClr val="2A4160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r>
              <a:rPr sz="950" i="1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i.d</a:t>
            </a:r>
            <a:r>
              <a:rPr sz="950" i="1" spc="20" dirty="0">
                <a:solidFill>
                  <a:srgbClr val="2A4160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spc="2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</a:t>
            </a:r>
            <a:r>
              <a:rPr sz="950" spc="2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t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</a:t>
            </a:r>
            <a:r>
              <a:rPr sz="950" spc="2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r </a:t>
            </a:r>
            <a:r>
              <a:rPr sz="950" spc="1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in</a:t>
            </a:r>
            <a:r>
              <a:rPr sz="950" spc="12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</a:t>
            </a:r>
            <a:r>
              <a:rPr sz="950" spc="15" dirty="0">
                <a:solidFill>
                  <a:srgbClr val="694959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50" spc="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ut 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</a:t>
            </a:r>
            <a:r>
              <a:rPr sz="950" spc="30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et. </a:t>
            </a:r>
            <a:r>
              <a:rPr sz="950" i="1" spc="15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(ut</a:t>
            </a:r>
            <a:r>
              <a:rPr sz="950" i="1" spc="10" dirty="0">
                <a:solidFill>
                  <a:srgbClr val="59526E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dictum)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75"/>
              </a:spcBef>
            </a:pPr>
            <a:r>
              <a:rPr sz="900" b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w</a:t>
            </a:r>
            <a:r>
              <a:rPr sz="900" b="1" spc="35" dirty="0">
                <a:solidFill>
                  <a:srgbClr val="312B4B"/>
                </a:solidFill>
                <a:highlight>
                  <a:srgbClr val="FFFF00"/>
                </a:highlight>
                <a:latin typeface="Arial"/>
                <a:cs typeface="Arial"/>
              </a:rPr>
              <a:t>k</a:t>
            </a:r>
            <a:r>
              <a:rPr sz="900" b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.</a:t>
            </a:r>
            <a:endParaRPr sz="9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0320" marR="396240" indent="-1905">
              <a:lnSpc>
                <a:spcPct val="128800"/>
              </a:lnSpc>
              <a:spcBef>
                <a:spcPts val="195"/>
              </a:spcBef>
            </a:pPr>
            <a:r>
              <a:rPr sz="950" spc="90" dirty="0">
                <a:solidFill>
                  <a:srgbClr val="4B4256"/>
                </a:solidFill>
                <a:latin typeface="Arial"/>
                <a:cs typeface="Arial"/>
              </a:rPr>
              <a:t>Me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5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ca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t</a:t>
            </a:r>
            <a:r>
              <a:rPr sz="950" spc="60" dirty="0">
                <a:solidFill>
                  <a:srgbClr val="231F24"/>
                </a:solidFill>
                <a:latin typeface="Arial"/>
                <a:cs typeface="Arial"/>
              </a:rPr>
              <a:t>i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ons  </a:t>
            </a:r>
            <a:r>
              <a:rPr sz="950" spc="-85" dirty="0">
                <a:solidFill>
                  <a:srgbClr val="4B4256"/>
                </a:solidFill>
                <a:latin typeface="Arial"/>
                <a:cs typeface="Arial"/>
              </a:rPr>
              <a:t>APA</a:t>
            </a:r>
            <a:r>
              <a:rPr sz="950" spc="-10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312B4B"/>
                </a:solidFill>
                <a:latin typeface="Arial"/>
                <a:cs typeface="Arial"/>
              </a:rPr>
              <a:t>P</a:t>
            </a:r>
            <a:endParaRPr sz="950" dirty="0">
              <a:latin typeface="Arial"/>
              <a:cs typeface="Arial"/>
            </a:endParaRPr>
          </a:p>
          <a:p>
            <a:pPr marL="20320" marR="839469">
              <a:lnSpc>
                <a:spcPct val="102000"/>
              </a:lnSpc>
            </a:pP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ASA  </a:t>
            </a:r>
            <a:r>
              <a:rPr sz="950" spc="-8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-2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312B4B"/>
                </a:solidFill>
                <a:latin typeface="Arial"/>
                <a:cs typeface="Arial"/>
              </a:rPr>
              <a:t>Z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24910" y="8315871"/>
            <a:ext cx="863600" cy="4660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80"/>
              </a:spcBef>
            </a:pP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acet</a:t>
            </a:r>
            <a:r>
              <a:rPr sz="950" spc="-13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60" dirty="0">
                <a:solidFill>
                  <a:srgbClr val="312B4B"/>
                </a:solidFill>
                <a:latin typeface="Arial"/>
                <a:cs typeface="Arial"/>
              </a:rPr>
              <a:t>m</a:t>
            </a:r>
            <a:r>
              <a:rPr sz="950" spc="3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50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ophen 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asp</a:t>
            </a:r>
            <a:r>
              <a:rPr sz="950" spc="-35" dirty="0">
                <a:solidFill>
                  <a:srgbClr val="312B4B"/>
                </a:solidFill>
                <a:latin typeface="Arial"/>
                <a:cs typeface="Arial"/>
              </a:rPr>
              <a:t>iri </a:t>
            </a:r>
            <a:r>
              <a:rPr sz="950" spc="-70" dirty="0">
                <a:solidFill>
                  <a:srgbClr val="4B4256"/>
                </a:solidFill>
                <a:latin typeface="Arial"/>
                <a:cs typeface="Arial"/>
              </a:rPr>
              <a:t>n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z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dovud</a:t>
            </a:r>
            <a:r>
              <a:rPr sz="950" spc="2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9060" y="8564534"/>
            <a:ext cx="1028700" cy="29899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3175">
              <a:lnSpc>
                <a:spcPct val="102000"/>
              </a:lnSpc>
              <a:spcBef>
                <a:spcPts val="80"/>
              </a:spcBef>
            </a:pPr>
            <a:r>
              <a:rPr sz="950" spc="-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mOsm or </a:t>
            </a:r>
            <a:r>
              <a:rPr sz="950" spc="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mOsmol  </a:t>
            </a:r>
            <a:r>
              <a:rPr sz="950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oz.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97178" y="4290624"/>
            <a:ext cx="1438910" cy="459232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5875" marR="417830" indent="-3175">
              <a:lnSpc>
                <a:spcPts val="1100"/>
              </a:lnSpc>
              <a:spcBef>
                <a:spcPts val="170"/>
              </a:spcBef>
            </a:pP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body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su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face</a:t>
            </a:r>
            <a:r>
              <a:rPr sz="950" spc="-10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area 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cubic 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cent</a:t>
            </a:r>
            <a:r>
              <a:rPr sz="950" spc="-2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im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ete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 marL="19050" marR="407034" indent="113664">
              <a:lnSpc>
                <a:spcPts val="1160"/>
              </a:lnSpc>
              <a:spcBef>
                <a:spcPts val="15"/>
              </a:spcBef>
            </a:pP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mill</a:t>
            </a:r>
            <a:r>
              <a:rPr sz="950" spc="-8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il</a:t>
            </a:r>
            <a:r>
              <a:rPr sz="950" spc="40" dirty="0">
                <a:solidFill>
                  <a:srgbClr val="59526E"/>
                </a:solidFill>
                <a:latin typeface="Arial"/>
                <a:cs typeface="Arial"/>
              </a:rPr>
              <a:t>i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(m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spc="-13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) 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flu</a:t>
            </a:r>
            <a:r>
              <a:rPr sz="950" spc="-12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  <a:p>
            <a:pPr marL="19050">
              <a:lnSpc>
                <a:spcPts val="1125"/>
              </a:lnSpc>
            </a:pP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flu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d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dram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5" dirty="0">
                <a:solidFill>
                  <a:srgbClr val="4B4256"/>
                </a:solidFill>
                <a:latin typeface="Arial"/>
                <a:cs typeface="Arial"/>
              </a:rPr>
              <a:t>(</a:t>
            </a:r>
            <a:r>
              <a:rPr sz="950" spc="-55" dirty="0">
                <a:solidFill>
                  <a:srgbClr val="706975"/>
                </a:solidFill>
                <a:latin typeface="Arial"/>
                <a:cs typeface="Arial"/>
              </a:rPr>
              <a:t>;,;,</a:t>
            </a:r>
            <a:endParaRPr sz="950">
              <a:latin typeface="Arial"/>
              <a:cs typeface="Arial"/>
            </a:endParaRPr>
          </a:p>
          <a:p>
            <a:pPr marL="12700" marR="259079" indent="122555">
              <a:lnSpc>
                <a:spcPct val="102000"/>
              </a:lnSpc>
            </a:pPr>
            <a:r>
              <a:rPr sz="950" spc="-3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easpoo </a:t>
            </a:r>
            <a:r>
              <a:rPr sz="950" spc="-30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fu </a:t>
            </a:r>
            <a:r>
              <a:rPr sz="950" spc="-35" dirty="0">
                <a:solidFill>
                  <a:srgbClr val="694959"/>
                </a:solidFill>
                <a:latin typeface="Arial"/>
                <a:cs typeface="Arial"/>
              </a:rPr>
              <a:t>l, 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5 </a:t>
            </a:r>
            <a:r>
              <a:rPr sz="950" spc="40" dirty="0">
                <a:solidFill>
                  <a:srgbClr val="312B4B"/>
                </a:solidFill>
                <a:latin typeface="Arial"/>
                <a:cs typeface="Arial"/>
              </a:rPr>
              <a:t>m</a:t>
            </a:r>
            <a:r>
              <a:rPr sz="950" spc="40" dirty="0">
                <a:solidFill>
                  <a:srgbClr val="694959"/>
                </a:solidFill>
                <a:latin typeface="Arial"/>
                <a:cs typeface="Arial"/>
              </a:rPr>
              <a:t>l</a:t>
            </a:r>
            <a:r>
              <a:rPr sz="950" spc="-30" dirty="0">
                <a:solidFill>
                  <a:srgbClr val="694959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)  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hal </a:t>
            </a:r>
            <a:r>
              <a:rPr sz="950" spc="-35" dirty="0">
                <a:solidFill>
                  <a:srgbClr val="312B4B"/>
                </a:solidFill>
                <a:latin typeface="Arial"/>
                <a:cs typeface="Arial"/>
              </a:rPr>
              <a:t>f </a:t>
            </a:r>
            <a:r>
              <a:rPr sz="950" spc="-40" dirty="0">
                <a:solidFill>
                  <a:srgbClr val="462F2D"/>
                </a:solidFill>
                <a:latin typeface="Arial"/>
                <a:cs typeface="Arial"/>
              </a:rPr>
              <a:t>-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fl </a:t>
            </a:r>
            <a:r>
              <a:rPr sz="950" spc="-70" dirty="0">
                <a:solidFill>
                  <a:srgbClr val="4B4256"/>
                </a:solidFill>
                <a:latin typeface="Arial"/>
                <a:cs typeface="Arial"/>
              </a:rPr>
              <a:t>u </a:t>
            </a:r>
            <a:r>
              <a:rPr sz="950" spc="-6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dounce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59526E"/>
                </a:solidFill>
                <a:latin typeface="Arial"/>
                <a:cs typeface="Arial"/>
              </a:rPr>
              <a:t>(;,;,</a:t>
            </a:r>
            <a:endParaRPr sz="950">
              <a:latin typeface="Arial"/>
              <a:cs typeface="Arial"/>
            </a:endParaRPr>
          </a:p>
          <a:p>
            <a:pPr marL="135255">
              <a:lnSpc>
                <a:spcPct val="100000"/>
              </a:lnSpc>
              <a:spcBef>
                <a:spcPts val="25"/>
              </a:spcBef>
            </a:pPr>
            <a:r>
              <a:rPr sz="950" spc="-2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25" dirty="0">
                <a:solidFill>
                  <a:srgbClr val="4B4256"/>
                </a:solidFill>
                <a:latin typeface="Arial"/>
                <a:cs typeface="Arial"/>
              </a:rPr>
              <a:t>ablespoonfu</a:t>
            </a:r>
            <a:r>
              <a:rPr sz="950" spc="-25" dirty="0">
                <a:solidFill>
                  <a:srgbClr val="59526E"/>
                </a:solidFill>
                <a:latin typeface="Arial"/>
                <a:cs typeface="Arial"/>
              </a:rPr>
              <a:t>, 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l 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1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5m</a:t>
            </a:r>
            <a:r>
              <a:rPr sz="950" spc="10" dirty="0">
                <a:solidFill>
                  <a:srgbClr val="694959"/>
                </a:solidFill>
                <a:latin typeface="Arial"/>
                <a:cs typeface="Arial"/>
              </a:rPr>
              <a:t>l</a:t>
            </a:r>
            <a:r>
              <a:rPr sz="950" spc="5" dirty="0">
                <a:solidFill>
                  <a:srgbClr val="694959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)</a:t>
            </a:r>
            <a:endParaRPr sz="950">
              <a:latin typeface="Arial"/>
              <a:cs typeface="Arial"/>
            </a:endParaRPr>
          </a:p>
          <a:p>
            <a:pPr marL="12700" marR="924560" indent="4445">
              <a:lnSpc>
                <a:spcPct val="99800"/>
              </a:lnSpc>
              <a:spcBef>
                <a:spcPts val="85"/>
              </a:spcBef>
            </a:pPr>
            <a:r>
              <a:rPr sz="950" i="1" spc="20" dirty="0">
                <a:solidFill>
                  <a:srgbClr val="4B4256"/>
                </a:solidFill>
                <a:latin typeface="Arial"/>
                <a:cs typeface="Arial"/>
              </a:rPr>
              <a:t>gram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gallo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n  </a:t>
            </a:r>
            <a:r>
              <a:rPr sz="950" spc="55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5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55" dirty="0">
                <a:solidFill>
                  <a:srgbClr val="4B4256"/>
                </a:solidFill>
                <a:latin typeface="Arial"/>
                <a:cs typeface="Arial"/>
              </a:rPr>
              <a:t>op 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po</a:t>
            </a:r>
            <a:r>
              <a:rPr sz="950" spc="45" dirty="0">
                <a:solidFill>
                  <a:srgbClr val="312B4B"/>
                </a:solidFill>
                <a:latin typeface="Arial"/>
                <a:cs typeface="Arial"/>
              </a:rPr>
              <a:t>u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nd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k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log</a:t>
            </a:r>
            <a:r>
              <a:rPr sz="950" spc="-225" dirty="0">
                <a:solidFill>
                  <a:srgbClr val="59526E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10" dirty="0">
                <a:solidFill>
                  <a:srgbClr val="312B4B"/>
                </a:solidFill>
                <a:latin typeface="Arial"/>
                <a:cs typeface="Arial"/>
              </a:rPr>
              <a:t>m  </a:t>
            </a:r>
            <a:r>
              <a:rPr sz="950" spc="20" dirty="0">
                <a:solidFill>
                  <a:srgbClr val="694959"/>
                </a:solidFill>
                <a:latin typeface="Arial"/>
                <a:cs typeface="Arial"/>
              </a:rPr>
              <a:t>li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te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 marL="12700" marR="680720" indent="3810">
              <a:lnSpc>
                <a:spcPct val="102000"/>
              </a:lnSpc>
            </a:pPr>
            <a:r>
              <a:rPr sz="950" spc="-65" dirty="0">
                <a:solidFill>
                  <a:srgbClr val="4B4256"/>
                </a:solidFill>
                <a:latin typeface="Arial"/>
                <a:cs typeface="Arial"/>
              </a:rPr>
              <a:t>squa</a:t>
            </a:r>
            <a:r>
              <a:rPr sz="950" spc="-11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4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17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-9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me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r 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c</a:t>
            </a:r>
            <a:r>
              <a:rPr sz="950" spc="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og</a:t>
            </a:r>
            <a:r>
              <a:rPr sz="950" spc="-18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am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ll</a:t>
            </a:r>
            <a:r>
              <a:rPr sz="950" spc="-220" dirty="0">
                <a:solidFill>
                  <a:srgbClr val="59526E"/>
                </a:solidFill>
                <a:latin typeface="Arial"/>
                <a:cs typeface="Arial"/>
              </a:rPr>
              <a:t> </a:t>
            </a:r>
            <a:r>
              <a:rPr sz="950" spc="-15" dirty="0">
                <a:solidFill>
                  <a:srgbClr val="59526E"/>
                </a:solidFill>
                <a:latin typeface="Arial"/>
                <a:cs typeface="Arial"/>
              </a:rPr>
              <a:t>iequiva </a:t>
            </a:r>
            <a:r>
              <a:rPr sz="950" spc="30" dirty="0">
                <a:solidFill>
                  <a:srgbClr val="312B4B"/>
                </a:solidFill>
                <a:latin typeface="Arial"/>
                <a:cs typeface="Arial"/>
              </a:rPr>
              <a:t>l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ent</a:t>
            </a:r>
            <a:endParaRPr sz="950">
              <a:latin typeface="Arial"/>
              <a:cs typeface="Arial"/>
            </a:endParaRPr>
          </a:p>
          <a:p>
            <a:pPr marL="16510">
              <a:lnSpc>
                <a:spcPts val="1120"/>
              </a:lnSpc>
              <a:spcBef>
                <a:spcPts val="80"/>
              </a:spcBef>
            </a:pPr>
            <a:r>
              <a:rPr sz="950" i="1" spc="30" dirty="0">
                <a:solidFill>
                  <a:srgbClr val="4B4256"/>
                </a:solidFill>
                <a:latin typeface="Arial"/>
                <a:cs typeface="Arial"/>
              </a:rPr>
              <a:t>milligram</a:t>
            </a:r>
            <a:endParaRPr sz="950">
              <a:latin typeface="Arial"/>
              <a:cs typeface="Arial"/>
            </a:endParaRPr>
          </a:p>
          <a:p>
            <a:pPr marL="129539" marR="89535" indent="-117475">
              <a:lnSpc>
                <a:spcPts val="1160"/>
              </a:lnSpc>
              <a:spcBef>
                <a:spcPts val="5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ll</a:t>
            </a:r>
            <a:r>
              <a:rPr sz="950" spc="-170" dirty="0">
                <a:solidFill>
                  <a:srgbClr val="59526E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ig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ams</a:t>
            </a:r>
            <a:r>
              <a:rPr sz="950" spc="-16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(o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f</a:t>
            </a:r>
            <a:r>
              <a:rPr sz="950" spc="9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ru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g)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pe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r 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k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59526E"/>
                </a:solidFill>
                <a:latin typeface="Arial"/>
                <a:cs typeface="Arial"/>
              </a:rPr>
              <a:t>log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m 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(o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f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body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we</a:t>
            </a:r>
            <a:r>
              <a:rPr sz="950" spc="25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gh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)</a:t>
            </a:r>
            <a:endParaRPr sz="950">
              <a:latin typeface="Arial"/>
              <a:cs typeface="Arial"/>
            </a:endParaRPr>
          </a:p>
          <a:p>
            <a:pPr marL="133350" marR="49530" indent="-121285">
              <a:lnSpc>
                <a:spcPts val="1160"/>
              </a:lnSpc>
              <a:spcBef>
                <a:spcPts val="5"/>
              </a:spcBef>
            </a:pP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ll </a:t>
            </a:r>
            <a:r>
              <a:rPr sz="950" spc="-20" dirty="0">
                <a:solidFill>
                  <a:srgbClr val="59526E"/>
                </a:solidFill>
                <a:latin typeface="Arial"/>
                <a:cs typeface="Arial"/>
              </a:rPr>
              <a:t>ig </a:t>
            </a:r>
            <a:r>
              <a:rPr sz="950" spc="-1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ams </a:t>
            </a:r>
            <a:r>
              <a:rPr sz="950" spc="20" dirty="0">
                <a:solidFill>
                  <a:srgbClr val="59526E"/>
                </a:solidFill>
                <a:latin typeface="Arial"/>
                <a:cs typeface="Arial"/>
              </a:rPr>
              <a:t>(o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f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ru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g)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pe</a:t>
            </a:r>
            <a:r>
              <a:rPr sz="950" spc="15" dirty="0">
                <a:solidFill>
                  <a:srgbClr val="312B4B"/>
                </a:solidFill>
                <a:latin typeface="Arial"/>
                <a:cs typeface="Arial"/>
              </a:rPr>
              <a:t>r  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sq</a:t>
            </a:r>
            <a:r>
              <a:rPr sz="950" spc="-40" dirty="0">
                <a:solidFill>
                  <a:srgbClr val="312B4B"/>
                </a:solidFill>
                <a:latin typeface="Arial"/>
                <a:cs typeface="Arial"/>
              </a:rPr>
              <a:t>u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ar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e me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r 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(o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f</a:t>
            </a:r>
            <a:r>
              <a:rPr sz="950" spc="-8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body 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surface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area)</a:t>
            </a:r>
            <a:endParaRPr sz="950">
              <a:latin typeface="Arial"/>
              <a:cs typeface="Arial"/>
            </a:endParaRPr>
          </a:p>
          <a:p>
            <a:pPr marL="16510">
              <a:lnSpc>
                <a:spcPts val="1125"/>
              </a:lnSpc>
            </a:pPr>
            <a:r>
              <a:rPr sz="950" i="1" spc="45" dirty="0">
                <a:solidFill>
                  <a:srgbClr val="4B4256"/>
                </a:solidFill>
                <a:latin typeface="Arial"/>
                <a:cs typeface="Arial"/>
              </a:rPr>
              <a:t>milliliter</a:t>
            </a:r>
            <a:endParaRPr sz="950">
              <a:latin typeface="Arial"/>
              <a:cs typeface="Arial"/>
            </a:endParaRPr>
          </a:p>
          <a:p>
            <a:pPr marL="130175" marR="5080" indent="-118110">
              <a:lnSpc>
                <a:spcPct val="102000"/>
              </a:lnSpc>
            </a:pP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59526E"/>
                </a:solidFill>
                <a:latin typeface="Arial"/>
                <a:cs typeface="Arial"/>
              </a:rPr>
              <a:t>lli</a:t>
            </a:r>
            <a:r>
              <a:rPr sz="950" spc="35" dirty="0">
                <a:solidFill>
                  <a:srgbClr val="312B4B"/>
                </a:solidFill>
                <a:latin typeface="Arial"/>
                <a:cs typeface="Arial"/>
              </a:rPr>
              <a:t>lit 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ers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(of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drug 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ad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min</a:t>
            </a:r>
            <a:r>
              <a:rPr sz="950" dirty="0">
                <a:solidFill>
                  <a:srgbClr val="59526E"/>
                </a:solidFill>
                <a:latin typeface="Arial"/>
                <a:cs typeface="Arial"/>
              </a:rPr>
              <a:t>is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11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ered)</a:t>
            </a:r>
            <a:r>
              <a:rPr sz="950" spc="-10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pe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1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60" dirty="0">
                <a:solidFill>
                  <a:srgbClr val="4B4256"/>
                </a:solidFill>
                <a:latin typeface="Arial"/>
                <a:cs typeface="Arial"/>
              </a:rPr>
              <a:t>hour  </a:t>
            </a:r>
            <a:r>
              <a:rPr sz="950" spc="-30" dirty="0">
                <a:solidFill>
                  <a:srgbClr val="59526E"/>
                </a:solidFill>
                <a:latin typeface="Arial"/>
                <a:cs typeface="Arial"/>
              </a:rPr>
              <a:t>(as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throug </a:t>
            </a:r>
            <a:r>
              <a:rPr sz="950" spc="-35" dirty="0">
                <a:solidFill>
                  <a:srgbClr val="312B4B"/>
                </a:solidFill>
                <a:latin typeface="Arial"/>
                <a:cs typeface="Arial"/>
              </a:rPr>
              <a:t>h </a:t>
            </a:r>
            <a:r>
              <a:rPr sz="950" spc="-10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nt </a:t>
            </a:r>
            <a:r>
              <a:rPr sz="950" spc="-35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avenous 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ad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min</a:t>
            </a:r>
            <a:r>
              <a:rPr sz="950" dirty="0">
                <a:solidFill>
                  <a:srgbClr val="59526E"/>
                </a:solidFill>
                <a:latin typeface="Arial"/>
                <a:cs typeface="Arial"/>
              </a:rPr>
              <a:t>is</a:t>
            </a:r>
            <a:r>
              <a:rPr sz="95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-120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-40" dirty="0">
                <a:solidFill>
                  <a:srgbClr val="312B4B"/>
                </a:solidFill>
                <a:latin typeface="Arial"/>
                <a:cs typeface="Arial"/>
              </a:rPr>
              <a:t>r</a:t>
            </a:r>
            <a:r>
              <a:rPr sz="950" spc="-145" dirty="0">
                <a:solidFill>
                  <a:srgbClr val="312B4B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t</a:t>
            </a:r>
            <a:r>
              <a:rPr sz="950" spc="20" dirty="0">
                <a:solidFill>
                  <a:srgbClr val="694959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o</a:t>
            </a:r>
            <a:r>
              <a:rPr sz="950" spc="20" dirty="0">
                <a:solidFill>
                  <a:srgbClr val="312B4B"/>
                </a:solidFill>
                <a:latin typeface="Arial"/>
                <a:cs typeface="Arial"/>
              </a:rPr>
              <a:t>n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)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m</a:t>
            </a:r>
            <a:r>
              <a:rPr sz="950" spc="25" dirty="0">
                <a:solidFill>
                  <a:srgbClr val="312B4B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59526E"/>
                </a:solidFill>
                <a:latin typeface="Arial"/>
                <a:cs typeface="Arial"/>
              </a:rPr>
              <a:t>ll</a:t>
            </a:r>
            <a:r>
              <a:rPr sz="950" spc="-155" dirty="0">
                <a:solidFill>
                  <a:srgbClr val="59526E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59526E"/>
                </a:solidFill>
                <a:latin typeface="Arial"/>
                <a:cs typeface="Arial"/>
              </a:rPr>
              <a:t>iosmoles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85"/>
              </a:spcBef>
            </a:pPr>
            <a:r>
              <a:rPr sz="950" i="1" spc="5" dirty="0">
                <a:solidFill>
                  <a:srgbClr val="4B4256"/>
                </a:solidFill>
                <a:latin typeface="Arial"/>
                <a:cs typeface="Arial"/>
              </a:rPr>
              <a:t>ounce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01805" y="8956633"/>
            <a:ext cx="5969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5" dirty="0">
                <a:solidFill>
                  <a:srgbClr val="706975"/>
                </a:solidFill>
                <a:latin typeface="Arial"/>
                <a:cs typeface="Arial"/>
              </a:rPr>
              <a:t>(</a:t>
            </a:r>
            <a:r>
              <a:rPr sz="800" i="1" spc="5" dirty="0">
                <a:solidFill>
                  <a:srgbClr val="4B4256"/>
                </a:solidFill>
                <a:latin typeface="Arial"/>
                <a:cs typeface="Arial"/>
              </a:rPr>
              <a:t>continued</a:t>
            </a:r>
            <a:r>
              <a:rPr sz="800" i="1" spc="12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4B4256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40483" y="1581075"/>
            <a:ext cx="1998980" cy="0"/>
          </a:xfrm>
          <a:custGeom>
            <a:avLst/>
            <a:gdLst/>
            <a:ahLst/>
            <a:cxnLst/>
            <a:rect l="l" t="t" r="r" b="b"/>
            <a:pathLst>
              <a:path w="1998979">
                <a:moveTo>
                  <a:pt x="0" y="0"/>
                </a:moveTo>
                <a:lnTo>
                  <a:pt x="1998932" y="0"/>
                </a:lnTo>
              </a:path>
            </a:pathLst>
          </a:custGeom>
          <a:ln w="78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86800" y="1908771"/>
            <a:ext cx="953135" cy="0"/>
          </a:xfrm>
          <a:custGeom>
            <a:avLst/>
            <a:gdLst/>
            <a:ahLst/>
            <a:cxnLst/>
            <a:rect l="l" t="t" r="r" b="b"/>
            <a:pathLst>
              <a:path w="953134">
                <a:moveTo>
                  <a:pt x="0" y="0"/>
                </a:moveTo>
                <a:lnTo>
                  <a:pt x="952615" y="0"/>
                </a:lnTo>
              </a:path>
            </a:pathLst>
          </a:custGeom>
          <a:ln w="78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4949" y="7885330"/>
            <a:ext cx="5684520" cy="0"/>
          </a:xfrm>
          <a:custGeom>
            <a:avLst/>
            <a:gdLst/>
            <a:ahLst/>
            <a:cxnLst/>
            <a:rect l="l" t="t" r="r" b="b"/>
            <a:pathLst>
              <a:path w="5684520">
                <a:moveTo>
                  <a:pt x="0" y="0"/>
                </a:moveTo>
                <a:lnTo>
                  <a:pt x="5684465" y="0"/>
                </a:lnTo>
              </a:path>
            </a:pathLst>
          </a:custGeom>
          <a:ln w="78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46961" y="1221292"/>
            <a:ext cx="1605915" cy="52197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100" b="1" dirty="0">
                <a:solidFill>
                  <a:srgbClr val="056952"/>
                </a:solidFill>
                <a:latin typeface="Arial"/>
                <a:cs typeface="Arial"/>
              </a:rPr>
              <a:t>TABLE 4.2 </a:t>
            </a:r>
            <a:r>
              <a:rPr sz="1300" b="1" i="1" spc="60" dirty="0">
                <a:solidFill>
                  <a:srgbClr val="056952"/>
                </a:solidFill>
                <a:latin typeface="TimesNewRomanPS-BoldItalicMT"/>
                <a:cs typeface="TimesNewRomanPS-BoldItalicMT"/>
              </a:rPr>
              <a:t>Continued</a:t>
            </a:r>
            <a:endParaRPr sz="1300">
              <a:latin typeface="TimesNewRomanPS-BoldItalicMT"/>
              <a:cs typeface="TimesNewRomanPS-BoldItalicMT"/>
            </a:endParaRPr>
          </a:p>
          <a:p>
            <a:pPr marL="15875">
              <a:lnSpc>
                <a:spcPct val="100000"/>
              </a:lnSpc>
              <a:spcBef>
                <a:spcPts val="509"/>
              </a:spcBef>
            </a:pPr>
            <a:r>
              <a:rPr sz="950" spc="-114" dirty="0">
                <a:solidFill>
                  <a:srgbClr val="342D49"/>
                </a:solidFill>
                <a:latin typeface="Arial"/>
                <a:cs typeface="Arial"/>
              </a:rPr>
              <a:t>ABBREVIATION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0863" y="1735582"/>
            <a:ext cx="51371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-85" dirty="0">
                <a:solidFill>
                  <a:srgbClr val="342D49"/>
                </a:solidFill>
                <a:latin typeface="Arial"/>
                <a:cs typeface="Arial"/>
              </a:rPr>
              <a:t>MEANING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2642" y="1670692"/>
            <a:ext cx="784860" cy="431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80" marR="5080" indent="-5715">
              <a:lnSpc>
                <a:spcPct val="140100"/>
              </a:lnSpc>
              <a:spcBef>
                <a:spcPts val="95"/>
              </a:spcBef>
            </a:pPr>
            <a:r>
              <a:rPr sz="950" spc="-80" dirty="0">
                <a:solidFill>
                  <a:srgbClr val="4B4256"/>
                </a:solidFill>
                <a:latin typeface="Arial"/>
                <a:cs typeface="Arial"/>
              </a:rPr>
              <a:t>(LATIN </a:t>
            </a:r>
            <a:r>
              <a:rPr sz="950" spc="-100" dirty="0">
                <a:solidFill>
                  <a:srgbClr val="4B4256"/>
                </a:solidFill>
                <a:latin typeface="Arial"/>
                <a:cs typeface="Arial"/>
              </a:rPr>
              <a:t>ORIG</a:t>
            </a:r>
            <a:r>
              <a:rPr sz="950" spc="-10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100" dirty="0">
                <a:solidFill>
                  <a:srgbClr val="342D49"/>
                </a:solidFill>
                <a:latin typeface="Arial"/>
                <a:cs typeface="Arial"/>
              </a:rPr>
              <a:t>N')  </a:t>
            </a:r>
            <a:r>
              <a:rPr sz="950" spc="-125" dirty="0">
                <a:solidFill>
                  <a:srgbClr val="342D49"/>
                </a:solidFill>
                <a:latin typeface="Arial"/>
                <a:cs typeface="Arial"/>
              </a:rPr>
              <a:t>EES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8821" y="1561462"/>
            <a:ext cx="802640" cy="540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" marR="5080" indent="6985">
              <a:lnSpc>
                <a:spcPct val="107800"/>
              </a:lnSpc>
              <a:spcBef>
                <a:spcPts val="95"/>
              </a:spcBef>
            </a:pPr>
            <a:r>
              <a:rPr sz="950" spc="-114" dirty="0">
                <a:solidFill>
                  <a:srgbClr val="342D49"/>
                </a:solidFill>
                <a:latin typeface="Arial"/>
                <a:cs typeface="Arial"/>
              </a:rPr>
              <a:t>ABBREVIATION  </a:t>
            </a:r>
            <a:r>
              <a:rPr sz="950" spc="-80" dirty="0">
                <a:solidFill>
                  <a:srgbClr val="4B4256"/>
                </a:solidFill>
                <a:latin typeface="Arial"/>
                <a:cs typeface="Arial"/>
              </a:rPr>
              <a:t>(LATIN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100" dirty="0">
                <a:solidFill>
                  <a:srgbClr val="4B4256"/>
                </a:solidFill>
                <a:latin typeface="Arial"/>
                <a:cs typeface="Arial"/>
              </a:rPr>
              <a:t>ORIG</a:t>
            </a:r>
            <a:r>
              <a:rPr sz="950" spc="-10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100" dirty="0">
                <a:solidFill>
                  <a:srgbClr val="342D49"/>
                </a:solidFill>
                <a:latin typeface="Arial"/>
                <a:cs typeface="Arial"/>
              </a:rPr>
              <a:t>N')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950" spc="-70" dirty="0">
                <a:solidFill>
                  <a:srgbClr val="4B4256"/>
                </a:solidFill>
                <a:latin typeface="Arial"/>
                <a:cs typeface="Arial"/>
              </a:rPr>
              <a:t>DSNS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7123" y="1694100"/>
            <a:ext cx="1163320" cy="11417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50" spc="-85" dirty="0">
                <a:solidFill>
                  <a:srgbClr val="342D49"/>
                </a:solidFill>
                <a:latin typeface="Arial"/>
                <a:cs typeface="Arial"/>
              </a:rPr>
              <a:t>MEANING</a:t>
            </a:r>
            <a:endParaRPr sz="950">
              <a:latin typeface="Arial"/>
              <a:cs typeface="Arial"/>
            </a:endParaRPr>
          </a:p>
          <a:p>
            <a:pPr marL="142240" marR="234315" indent="-117475">
              <a:lnSpc>
                <a:spcPct val="107800"/>
              </a:lnSpc>
              <a:spcBef>
                <a:spcPts val="245"/>
              </a:spcBef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erythromycin  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ethy</a:t>
            </a:r>
            <a:r>
              <a:rPr sz="950" spc="-20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succin</a:t>
            </a:r>
            <a:r>
              <a:rPr sz="950" spc="-114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ate</a:t>
            </a:r>
            <a:endParaRPr sz="950">
              <a:latin typeface="Arial"/>
              <a:cs typeface="Arial"/>
            </a:endParaRPr>
          </a:p>
          <a:p>
            <a:pPr marL="21590">
              <a:lnSpc>
                <a:spcPts val="1105"/>
              </a:lnSpc>
            </a:pP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hyd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rocort</a:t>
            </a:r>
            <a:r>
              <a:rPr sz="950" spc="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sone</a:t>
            </a:r>
            <a:endParaRPr sz="950">
              <a:latin typeface="Arial"/>
              <a:cs typeface="Arial"/>
            </a:endParaRPr>
          </a:p>
          <a:p>
            <a:pPr marL="21590" marR="5080" indent="-635">
              <a:lnSpc>
                <a:spcPct val="102400"/>
              </a:lnSpc>
            </a:pPr>
            <a:r>
              <a:rPr sz="950" spc="-45" dirty="0">
                <a:solidFill>
                  <a:srgbClr val="4B4256"/>
                </a:solidFill>
                <a:latin typeface="Arial"/>
                <a:cs typeface="Arial"/>
              </a:rPr>
              <a:t>hydroch </a:t>
            </a:r>
            <a:r>
              <a:rPr sz="950" spc="-2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orot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h</a:t>
            </a:r>
            <a:r>
              <a:rPr sz="950" spc="2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az</a:t>
            </a:r>
            <a:r>
              <a:rPr sz="950" spc="2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de  </a:t>
            </a:r>
            <a:r>
              <a:rPr sz="950" spc="35" dirty="0">
                <a:solidFill>
                  <a:srgbClr val="342D49"/>
                </a:solidFill>
                <a:latin typeface="Arial"/>
                <a:cs typeface="Arial"/>
              </a:rPr>
              <a:t>methotrexate</a:t>
            </a:r>
            <a:endParaRPr sz="9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30"/>
              </a:spcBef>
            </a:pP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n</a:t>
            </a:r>
            <a:r>
              <a:rPr sz="950" dirty="0">
                <a:solidFill>
                  <a:srgbClr val="4D5675"/>
                </a:solidFill>
                <a:latin typeface="Arial"/>
                <a:cs typeface="Arial"/>
              </a:rPr>
              <a:t>i </a:t>
            </a:r>
            <a:r>
              <a:rPr sz="950" spc="-30" dirty="0">
                <a:solidFill>
                  <a:srgbClr val="342D49"/>
                </a:solidFill>
                <a:latin typeface="Arial"/>
                <a:cs typeface="Arial"/>
              </a:rPr>
              <a:t>troglycer</a:t>
            </a:r>
            <a:r>
              <a:rPr sz="950" spc="3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342D49"/>
                </a:solidFill>
                <a:latin typeface="Arial"/>
                <a:cs typeface="Arial"/>
              </a:rPr>
              <a:t>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8821" y="2375370"/>
            <a:ext cx="372745" cy="91249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6510" marR="5080" indent="-4445">
              <a:lnSpc>
                <a:spcPts val="1110"/>
              </a:lnSpc>
              <a:spcBef>
                <a:spcPts val="165"/>
              </a:spcBef>
            </a:pP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DSW 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010W</a:t>
            </a:r>
            <a:endParaRPr sz="950" dirty="0">
              <a:latin typeface="Arial"/>
              <a:cs typeface="Arial"/>
            </a:endParaRPr>
          </a:p>
          <a:p>
            <a:pPr marL="17145">
              <a:lnSpc>
                <a:spcPts val="1130"/>
              </a:lnSpc>
            </a:pP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elix.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 marR="191135" indent="635">
              <a:lnSpc>
                <a:spcPct val="102400"/>
              </a:lnSpc>
              <a:spcBef>
                <a:spcPts val="65"/>
              </a:spcBef>
            </a:pPr>
            <a:r>
              <a:rPr sz="950" spc="30" dirty="0">
                <a:solidFill>
                  <a:srgbClr val="4D5675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nj. 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NS</a:t>
            </a:r>
            <a:endParaRPr sz="950" dirty="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5"/>
              </a:spcBef>
            </a:pP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½</a:t>
            </a:r>
            <a:r>
              <a:rPr sz="950" spc="15" dirty="0">
                <a:solidFill>
                  <a:srgbClr val="342D49"/>
                </a:solidFill>
                <a:latin typeface="Arial"/>
                <a:cs typeface="Arial"/>
              </a:rPr>
              <a:t>NS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8408" y="1922838"/>
            <a:ext cx="1283970" cy="16541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0810" marR="5080" indent="-116839">
              <a:lnSpc>
                <a:spcPct val="102400"/>
              </a:lnSpc>
              <a:spcBef>
                <a:spcPts val="80"/>
              </a:spcBef>
            </a:pP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dextrose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5</a:t>
            </a:r>
            <a:r>
              <a:rPr sz="950" spc="-35" dirty="0">
                <a:solidFill>
                  <a:srgbClr val="80798E"/>
                </a:solidFill>
                <a:latin typeface="Arial"/>
                <a:cs typeface="Arial"/>
              </a:rPr>
              <a:t>% 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 </a:t>
            </a:r>
            <a:r>
              <a:rPr sz="950" spc="25" dirty="0">
                <a:solidFill>
                  <a:srgbClr val="342D49"/>
                </a:solidFill>
                <a:latin typeface="Arial"/>
                <a:cs typeface="Arial"/>
              </a:rPr>
              <a:t>normal  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sa</a:t>
            </a:r>
            <a:r>
              <a:rPr sz="950" spc="-40" dirty="0">
                <a:solidFill>
                  <a:srgbClr val="4D5675"/>
                </a:solidFill>
                <a:latin typeface="Arial"/>
                <a:cs typeface="Arial"/>
              </a:rPr>
              <a:t>l </a:t>
            </a: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342D49"/>
                </a:solidFill>
                <a:latin typeface="Arial"/>
                <a:cs typeface="Arial"/>
              </a:rPr>
              <a:t>ne 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(0</a:t>
            </a:r>
            <a:r>
              <a:rPr sz="950" dirty="0">
                <a:solidFill>
                  <a:srgbClr val="4D5675"/>
                </a:solidFill>
                <a:latin typeface="Arial"/>
                <a:cs typeface="Arial"/>
              </a:rPr>
              <a:t>.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9</a:t>
            </a:r>
            <a:r>
              <a:rPr sz="950" dirty="0">
                <a:solidFill>
                  <a:srgbClr val="80798E"/>
                </a:solidFill>
                <a:latin typeface="Arial"/>
                <a:cs typeface="Arial"/>
              </a:rPr>
              <a:t>%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sod</a:t>
            </a:r>
            <a:r>
              <a:rPr sz="950" spc="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um  </a:t>
            </a:r>
            <a:r>
              <a:rPr sz="950" spc="-55" dirty="0">
                <a:solidFill>
                  <a:srgbClr val="4B4256"/>
                </a:solidFill>
                <a:latin typeface="Arial"/>
                <a:cs typeface="Arial"/>
              </a:rPr>
              <a:t>chlor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4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45" dirty="0">
                <a:solidFill>
                  <a:srgbClr val="4B4256"/>
                </a:solidFill>
                <a:latin typeface="Arial"/>
                <a:cs typeface="Arial"/>
              </a:rPr>
              <a:t>de)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5"/>
              </a:spcBef>
            </a:pP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dextrose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5</a:t>
            </a:r>
            <a:r>
              <a:rPr sz="950" spc="-35" dirty="0">
                <a:solidFill>
                  <a:srgbClr val="80798E"/>
                </a:solidFill>
                <a:latin typeface="Arial"/>
                <a:cs typeface="Arial"/>
              </a:rPr>
              <a:t>% 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</a:t>
            </a:r>
            <a:r>
              <a:rPr sz="950" spc="-10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water</a:t>
            </a:r>
            <a:endParaRPr sz="950">
              <a:latin typeface="Arial"/>
              <a:cs typeface="Arial"/>
            </a:endParaRPr>
          </a:p>
          <a:p>
            <a:pPr marL="13970" marR="9525">
              <a:lnSpc>
                <a:spcPts val="1110"/>
              </a:lnSpc>
              <a:spcBef>
                <a:spcPts val="150"/>
              </a:spcBef>
            </a:pP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dextrose 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1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0</a:t>
            </a:r>
            <a:r>
              <a:rPr sz="950" spc="10" dirty="0">
                <a:solidFill>
                  <a:srgbClr val="80798E"/>
                </a:solidFill>
                <a:latin typeface="Arial"/>
                <a:cs typeface="Arial"/>
              </a:rPr>
              <a:t>% </a:t>
            </a:r>
            <a:r>
              <a:rPr sz="950" spc="25" dirty="0">
                <a:solidFill>
                  <a:srgbClr val="342D49"/>
                </a:solidFill>
                <a:latin typeface="Arial"/>
                <a:cs typeface="Arial"/>
              </a:rPr>
              <a:t>in</a:t>
            </a:r>
            <a:r>
              <a:rPr sz="950" spc="-7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water 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e</a:t>
            </a:r>
            <a:r>
              <a:rPr sz="950" spc="2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2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x</a:t>
            </a:r>
            <a:r>
              <a:rPr sz="950" spc="2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 marL="18415" marR="509270">
              <a:lnSpc>
                <a:spcPts val="1170"/>
              </a:lnSpc>
              <a:spcBef>
                <a:spcPts val="5"/>
              </a:spcBef>
            </a:pPr>
            <a:r>
              <a:rPr sz="950" spc="-15" dirty="0">
                <a:solidFill>
                  <a:srgbClr val="342D49"/>
                </a:solidFill>
                <a:latin typeface="Arial"/>
                <a:cs typeface="Arial"/>
              </a:rPr>
              <a:t>in </a:t>
            </a:r>
            <a:r>
              <a:rPr sz="950" spc="-10" dirty="0">
                <a:solidFill>
                  <a:srgbClr val="4D5675"/>
                </a:solidFill>
                <a:latin typeface="Arial"/>
                <a:cs typeface="Arial"/>
              </a:rPr>
              <a:t>j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ect </a:t>
            </a:r>
            <a:r>
              <a:rPr sz="950" spc="-1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on  </a:t>
            </a:r>
            <a:r>
              <a:rPr sz="950" spc="-30" dirty="0">
                <a:solidFill>
                  <a:srgbClr val="342D49"/>
                </a:solidFill>
                <a:latin typeface="Arial"/>
                <a:cs typeface="Arial"/>
              </a:rPr>
              <a:t>norma </a:t>
            </a:r>
            <a:r>
              <a:rPr sz="950" spc="-1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sa</a:t>
            </a:r>
            <a:r>
              <a:rPr sz="950" spc="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ine</a:t>
            </a:r>
            <a:endParaRPr sz="950">
              <a:latin typeface="Arial"/>
              <a:cs typeface="Arial"/>
            </a:endParaRPr>
          </a:p>
          <a:p>
            <a:pPr marL="18415">
              <a:lnSpc>
                <a:spcPts val="1120"/>
              </a:lnSpc>
            </a:pPr>
            <a:r>
              <a:rPr sz="950" spc="-60" dirty="0">
                <a:solidFill>
                  <a:srgbClr val="342D49"/>
                </a:solidFill>
                <a:latin typeface="Arial"/>
                <a:cs typeface="Arial"/>
              </a:rPr>
              <a:t>h</a:t>
            </a:r>
            <a:r>
              <a:rPr sz="950" spc="-16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a</a:t>
            </a:r>
            <a:r>
              <a:rPr sz="950" spc="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f-strengt</a:t>
            </a:r>
            <a:r>
              <a:rPr sz="950" spc="-10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h</a:t>
            </a:r>
            <a:r>
              <a:rPr sz="950" spc="45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norma</a:t>
            </a:r>
            <a:r>
              <a:rPr sz="950" spc="-14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  <a:p>
            <a:pPr marR="690880" algn="ctr">
              <a:lnSpc>
                <a:spcPts val="1125"/>
              </a:lnSpc>
              <a:spcBef>
                <a:spcPts val="90"/>
              </a:spcBef>
            </a:pP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sa</a:t>
            </a:r>
            <a:r>
              <a:rPr sz="950" spc="-4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-190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342D49"/>
                </a:solidFill>
                <a:latin typeface="Arial"/>
                <a:cs typeface="Arial"/>
              </a:rPr>
              <a:t>ne</a:t>
            </a:r>
            <a:endParaRPr sz="950">
              <a:latin typeface="Arial"/>
              <a:cs typeface="Arial"/>
            </a:endParaRPr>
          </a:p>
          <a:p>
            <a:pPr marR="737870" algn="ctr">
              <a:lnSpc>
                <a:spcPts val="1125"/>
              </a:lnSpc>
            </a:pPr>
            <a:r>
              <a:rPr sz="950" i="1" spc="40" dirty="0">
                <a:solidFill>
                  <a:srgbClr val="4B4256"/>
                </a:solidFill>
                <a:latin typeface="Arial"/>
                <a:cs typeface="Arial"/>
              </a:rPr>
              <a:t>ointment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3614" y="2227127"/>
            <a:ext cx="417830" cy="170878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6510" marR="97155">
              <a:lnSpc>
                <a:spcPct val="102400"/>
              </a:lnSpc>
              <a:spcBef>
                <a:spcPts val="80"/>
              </a:spcBef>
            </a:pP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HC 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HCTZ  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MD&lt; 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NTG</a:t>
            </a:r>
            <a:endParaRPr sz="950">
              <a:latin typeface="Arial"/>
              <a:cs typeface="Arial"/>
            </a:endParaRPr>
          </a:p>
          <a:p>
            <a:pPr marL="17780" marR="5080" indent="-5080">
              <a:lnSpc>
                <a:spcPts val="1110"/>
              </a:lnSpc>
              <a:spcBef>
                <a:spcPts val="515"/>
              </a:spcBef>
            </a:pPr>
            <a:r>
              <a:rPr sz="950" spc="-85" dirty="0">
                <a:solidFill>
                  <a:srgbClr val="4B4256"/>
                </a:solidFill>
                <a:latin typeface="Arial"/>
                <a:cs typeface="Arial"/>
              </a:rPr>
              <a:t>C</a:t>
            </a:r>
            <a:r>
              <a:rPr sz="950" spc="-5" dirty="0">
                <a:solidFill>
                  <a:srgbClr val="231F2A"/>
                </a:solidFill>
                <a:latin typeface="Arial"/>
                <a:cs typeface="Arial"/>
              </a:rPr>
              <a:t>l</a:t>
            </a:r>
            <a:r>
              <a:rPr sz="950" spc="60" dirty="0">
                <a:solidFill>
                  <a:srgbClr val="231F2A"/>
                </a:solidFill>
                <a:latin typeface="Arial"/>
                <a:cs typeface="Arial"/>
              </a:rPr>
              <a:t>i</a:t>
            </a:r>
            <a:r>
              <a:rPr sz="950" spc="80" dirty="0">
                <a:solidFill>
                  <a:srgbClr val="4B4256"/>
                </a:solidFill>
                <a:latin typeface="Arial"/>
                <a:cs typeface="Arial"/>
              </a:rPr>
              <a:t>n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ic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-10" dirty="0">
                <a:solidFill>
                  <a:srgbClr val="231F2A"/>
                </a:solidFill>
                <a:latin typeface="Arial"/>
                <a:cs typeface="Arial"/>
              </a:rPr>
              <a:t>l 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BM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ts val="1130"/>
              </a:lnSpc>
            </a:pPr>
            <a:r>
              <a:rPr sz="950" spc="-80" dirty="0">
                <a:solidFill>
                  <a:srgbClr val="4B4256"/>
                </a:solidFill>
                <a:latin typeface="Arial"/>
                <a:cs typeface="Arial"/>
              </a:rPr>
              <a:t>BP</a:t>
            </a:r>
            <a:endParaRPr sz="950">
              <a:latin typeface="Arial"/>
              <a:cs typeface="Arial"/>
            </a:endParaRPr>
          </a:p>
          <a:p>
            <a:pPr marL="12700" marR="81915" indent="5080">
              <a:lnSpc>
                <a:spcPct val="102400"/>
              </a:lnSpc>
              <a:spcBef>
                <a:spcPts val="65"/>
              </a:spcBef>
            </a:pPr>
            <a:r>
              <a:rPr sz="950" spc="-110" dirty="0">
                <a:solidFill>
                  <a:srgbClr val="4B4256"/>
                </a:solidFill>
                <a:latin typeface="Arial"/>
                <a:cs typeface="Arial"/>
              </a:rPr>
              <a:t>BS  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CHO  </a:t>
            </a:r>
            <a:r>
              <a:rPr sz="950" spc="-70" dirty="0">
                <a:solidFill>
                  <a:srgbClr val="4B4256"/>
                </a:solidFill>
                <a:latin typeface="Arial"/>
                <a:cs typeface="Arial"/>
              </a:rPr>
              <a:t>CHF  </a:t>
            </a:r>
            <a:r>
              <a:rPr sz="950" spc="-85" dirty="0">
                <a:solidFill>
                  <a:srgbClr val="4B4256"/>
                </a:solidFill>
                <a:latin typeface="Arial"/>
                <a:cs typeface="Arial"/>
              </a:rPr>
              <a:t>GERO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8577" y="3413075"/>
            <a:ext cx="868680" cy="60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>
              <a:lnSpc>
                <a:spcPts val="1090"/>
              </a:lnSpc>
              <a:spcBef>
                <a:spcPts val="105"/>
              </a:spcBef>
            </a:pPr>
            <a:r>
              <a:rPr sz="950" i="1" spc="6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oint </a:t>
            </a:r>
            <a:r>
              <a:rPr sz="950" i="1" spc="7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or</a:t>
            </a:r>
            <a:r>
              <a:rPr sz="950" i="1" spc="-20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ungt.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1445">
              <a:lnSpc>
                <a:spcPts val="1090"/>
              </a:lnSpc>
            </a:pP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(unguentum)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5"/>
              </a:spcBef>
            </a:pP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pulv</a:t>
            </a:r>
            <a:r>
              <a:rPr sz="950" spc="25" dirty="0">
                <a:solidFill>
                  <a:srgbClr val="7E5D67"/>
                </a:solidFill>
                <a:highlight>
                  <a:srgbClr val="FFFF00"/>
                </a:highlight>
                <a:latin typeface="Arial"/>
                <a:cs typeface="Arial"/>
              </a:rPr>
              <a:t>. </a:t>
            </a:r>
            <a:r>
              <a:rPr sz="950" i="1" spc="-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(pulvis</a:t>
            </a:r>
            <a:r>
              <a:rPr sz="950" i="1" spc="-9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i="1" spc="-15" dirty="0">
                <a:solidFill>
                  <a:srgbClr val="694D62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250" dirty="0">
                <a:solidFill>
                  <a:srgbClr val="4B4256"/>
                </a:solidFill>
                <a:latin typeface="Arial"/>
                <a:cs typeface="Arial"/>
              </a:rPr>
              <a:t>R</a:t>
            </a:r>
            <a:r>
              <a:rPr sz="950" spc="-250" dirty="0">
                <a:solidFill>
                  <a:srgbClr val="694D62"/>
                </a:solidFill>
                <a:latin typeface="Arial"/>
                <a:cs typeface="Arial"/>
              </a:rPr>
              <a:t>,          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L  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R/L or</a:t>
            </a:r>
            <a:r>
              <a:rPr sz="950" spc="7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65" dirty="0">
                <a:solidFill>
                  <a:srgbClr val="4B4256"/>
                </a:solidFill>
                <a:latin typeface="Arial"/>
                <a:cs typeface="Arial"/>
              </a:rPr>
              <a:t>LR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69501" y="3693958"/>
            <a:ext cx="1111885" cy="764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powder</a:t>
            </a:r>
            <a:endParaRPr sz="950">
              <a:latin typeface="Arial"/>
              <a:cs typeface="Arial"/>
            </a:endParaRPr>
          </a:p>
          <a:p>
            <a:pPr marL="133350" marR="5080" indent="-118110">
              <a:lnSpc>
                <a:spcPct val="102400"/>
              </a:lnSpc>
            </a:pPr>
            <a:r>
              <a:rPr sz="950" spc="-45" dirty="0">
                <a:solidFill>
                  <a:srgbClr val="342D49"/>
                </a:solidFill>
                <a:latin typeface="Arial"/>
                <a:cs typeface="Arial"/>
              </a:rPr>
              <a:t>R</a:t>
            </a:r>
            <a:r>
              <a:rPr sz="950" spc="-4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45" dirty="0">
                <a:solidFill>
                  <a:srgbClr val="4B4256"/>
                </a:solidFill>
                <a:latin typeface="Arial"/>
                <a:cs typeface="Arial"/>
              </a:rPr>
              <a:t>nger's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Lactate or  Lactated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Ringer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'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  <a:p>
            <a:pPr marL="12700" marR="447675">
              <a:lnSpc>
                <a:spcPct val="102400"/>
              </a:lnSpc>
            </a:pPr>
            <a:r>
              <a:rPr sz="950" i="1" spc="35" dirty="0">
                <a:solidFill>
                  <a:srgbClr val="4B4256"/>
                </a:solidFill>
                <a:latin typeface="Arial"/>
                <a:cs typeface="Arial"/>
              </a:rPr>
              <a:t>solution  </a:t>
            </a:r>
            <a:r>
              <a:rPr sz="950" i="1" spc="-5" dirty="0">
                <a:solidFill>
                  <a:srgbClr val="4B4256"/>
                </a:solidFill>
                <a:latin typeface="Arial"/>
                <a:cs typeface="Arial"/>
              </a:rPr>
              <a:t>suppos</a:t>
            </a:r>
            <a:r>
              <a:rPr sz="950" i="1" spc="-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i="1" spc="-5" dirty="0">
                <a:solidFill>
                  <a:srgbClr val="4B4256"/>
                </a:solidFill>
                <a:latin typeface="Arial"/>
                <a:cs typeface="Arial"/>
              </a:rPr>
              <a:t>to</a:t>
            </a:r>
            <a:r>
              <a:rPr sz="950" i="1" spc="-19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spc="40" dirty="0">
                <a:solidFill>
                  <a:srgbClr val="4B4256"/>
                </a:solidFill>
                <a:latin typeface="Arial"/>
                <a:cs typeface="Arial"/>
              </a:rPr>
              <a:t>ry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3614" y="4060665"/>
            <a:ext cx="262255" cy="904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0"/>
              </a:spcBef>
            </a:pP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G</a:t>
            </a:r>
            <a:r>
              <a:rPr sz="950" spc="-15" dirty="0">
                <a:solidFill>
                  <a:srgbClr val="694D62"/>
                </a:solidFill>
                <a:latin typeface="Arial"/>
                <a:cs typeface="Arial"/>
              </a:rPr>
              <a:t>I  </a:t>
            </a:r>
            <a:r>
              <a:rPr sz="950" spc="-95" dirty="0">
                <a:solidFill>
                  <a:srgbClr val="4B4256"/>
                </a:solidFill>
                <a:latin typeface="Arial"/>
                <a:cs typeface="Arial"/>
              </a:rPr>
              <a:t>GFR 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GU 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HA 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HBP  HRT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65511" y="4128417"/>
            <a:ext cx="1003300" cy="92329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85"/>
              </a:spcBef>
            </a:pPr>
            <a:r>
              <a:rPr sz="950" spc="2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sol. </a:t>
            </a:r>
            <a:r>
              <a:rPr sz="950" spc="-4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(solut </a:t>
            </a:r>
            <a:r>
              <a:rPr sz="950" spc="-30" dirty="0">
                <a:solidFill>
                  <a:srgbClr val="4D5675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150" dirty="0">
                <a:solidFill>
                  <a:srgbClr val="4D5675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o</a:t>
            </a:r>
            <a:r>
              <a:rPr sz="950" spc="-55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ts val="1125"/>
              </a:lnSpc>
              <a:spcBef>
                <a:spcPts val="90"/>
              </a:spcBef>
            </a:pPr>
            <a:r>
              <a:rPr sz="950" i="1" spc="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supp.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34620">
              <a:lnSpc>
                <a:spcPts val="1125"/>
              </a:lnSpc>
            </a:pP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(suppos</a:t>
            </a:r>
            <a:r>
              <a:rPr sz="950" spc="-15" dirty="0">
                <a:solidFill>
                  <a:srgbClr val="4D5675"/>
                </a:solidFill>
                <a:highlight>
                  <a:srgbClr val="FFFF00"/>
                </a:highlight>
                <a:latin typeface="Arial"/>
                <a:cs typeface="Arial"/>
              </a:rPr>
              <a:t>i </a:t>
            </a:r>
            <a:r>
              <a:rPr sz="950" spc="-50" dirty="0">
                <a:solidFill>
                  <a:srgbClr val="342D49"/>
                </a:solidFill>
                <a:highlight>
                  <a:srgbClr val="FFFF00"/>
                </a:highlight>
                <a:latin typeface="Arial"/>
                <a:cs typeface="Arial"/>
              </a:rPr>
              <a:t>tor </a:t>
            </a:r>
            <a:r>
              <a:rPr sz="950" spc="-45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i</a:t>
            </a:r>
            <a:r>
              <a:rPr sz="950" spc="-45" dirty="0">
                <a:solidFill>
                  <a:srgbClr val="342D49"/>
                </a:solidFill>
                <a:highlight>
                  <a:srgbClr val="FFFF00"/>
                </a:highlight>
                <a:latin typeface="Arial"/>
                <a:cs typeface="Arial"/>
              </a:rPr>
              <a:t>um</a:t>
            </a:r>
            <a:r>
              <a:rPr sz="950" spc="-215" dirty="0">
                <a:solidFill>
                  <a:srgbClr val="342D49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40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ts val="1125"/>
              </a:lnSpc>
              <a:spcBef>
                <a:spcPts val="90"/>
              </a:spcBef>
            </a:pPr>
            <a:r>
              <a:rPr sz="950" i="1" spc="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susp.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ts val="1125"/>
              </a:lnSpc>
            </a:pPr>
            <a:r>
              <a:rPr sz="950" i="1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syr.</a:t>
            </a:r>
            <a:r>
              <a:rPr sz="950" i="1" spc="-3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(syrupus</a:t>
            </a:r>
            <a:r>
              <a:rPr sz="950" spc="-25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25"/>
              </a:spcBef>
            </a:pPr>
            <a:r>
              <a:rPr sz="950" i="1" spc="5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tab.</a:t>
            </a:r>
            <a:r>
              <a:rPr sz="950" i="1" spc="-5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(tab</a:t>
            </a:r>
            <a:r>
              <a:rPr sz="950" spc="25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l</a:t>
            </a:r>
            <a:r>
              <a:rPr sz="950" spc="2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etta</a:t>
            </a:r>
            <a:r>
              <a:rPr sz="950" spc="25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)</a:t>
            </a:r>
            <a:endParaRPr sz="950" dirty="0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69501" y="4591222"/>
            <a:ext cx="622300" cy="4679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80"/>
              </a:spcBef>
            </a:pPr>
            <a:r>
              <a:rPr sz="950" i="1" spc="-10" dirty="0">
                <a:solidFill>
                  <a:srgbClr val="4B4256"/>
                </a:solidFill>
                <a:latin typeface="Arial"/>
                <a:cs typeface="Arial"/>
              </a:rPr>
              <a:t>suspension  </a:t>
            </a:r>
            <a:r>
              <a:rPr sz="950" i="1" spc="15" dirty="0">
                <a:solidFill>
                  <a:srgbClr val="4B4256"/>
                </a:solidFill>
                <a:latin typeface="Arial"/>
                <a:cs typeface="Arial"/>
              </a:rPr>
              <a:t>syrup  </a:t>
            </a:r>
            <a:r>
              <a:rPr sz="950" i="1" spc="40" dirty="0">
                <a:solidFill>
                  <a:srgbClr val="4B4256"/>
                </a:solidFill>
                <a:latin typeface="Arial"/>
                <a:cs typeface="Arial"/>
              </a:rPr>
              <a:t>tablet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8577" y="5090568"/>
            <a:ext cx="142621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Routes of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Adm</a:t>
            </a:r>
            <a:r>
              <a:rPr sz="950" spc="15" dirty="0">
                <a:solidFill>
                  <a:srgbClr val="231F2A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342D49"/>
                </a:solidFill>
                <a:latin typeface="Arial"/>
                <a:cs typeface="Arial"/>
              </a:rPr>
              <a:t>nistrat</a:t>
            </a:r>
            <a:r>
              <a:rPr sz="950" spc="-21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72104" y="5277823"/>
            <a:ext cx="25400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-114" dirty="0">
                <a:solidFill>
                  <a:srgbClr val="4B4256"/>
                </a:solidFill>
                <a:latin typeface="Arial"/>
                <a:cs typeface="Arial"/>
              </a:rPr>
              <a:t>C</a:t>
            </a:r>
            <a:r>
              <a:rPr sz="95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VI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6560" y="5080295"/>
            <a:ext cx="610235" cy="478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>
              <a:lnSpc>
                <a:spcPct val="107800"/>
              </a:lnSpc>
              <a:spcBef>
                <a:spcPts val="95"/>
              </a:spcBef>
            </a:pP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HT 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or 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HTN  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OP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ts val="1105"/>
              </a:lnSpc>
            </a:pPr>
            <a:r>
              <a:rPr sz="950" spc="20" dirty="0">
                <a:solidFill>
                  <a:srgbClr val="342D49"/>
                </a:solidFill>
                <a:latin typeface="Arial"/>
                <a:cs typeface="Arial"/>
              </a:rPr>
              <a:t>Ml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4222" y="5691345"/>
            <a:ext cx="259079" cy="748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OA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5"/>
              </a:spcBef>
            </a:pPr>
            <a:r>
              <a:rPr sz="900" spc="35" dirty="0">
                <a:solidFill>
                  <a:srgbClr val="4B4256"/>
                </a:solidFill>
                <a:latin typeface="Arial"/>
                <a:cs typeface="Arial"/>
              </a:rPr>
              <a:t>Pt</a:t>
            </a:r>
            <a:endParaRPr sz="900">
              <a:latin typeface="Arial"/>
              <a:cs typeface="Arial"/>
            </a:endParaRPr>
          </a:p>
          <a:p>
            <a:pPr marL="15240" marR="5080" indent="-3175" algn="just">
              <a:lnSpc>
                <a:spcPct val="99700"/>
              </a:lnSpc>
              <a:spcBef>
                <a:spcPts val="40"/>
              </a:spcBef>
            </a:pP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SOB  </a:t>
            </a:r>
            <a:r>
              <a:rPr sz="950" spc="-40" dirty="0">
                <a:solidFill>
                  <a:srgbClr val="342D49"/>
                </a:solidFill>
                <a:latin typeface="Arial"/>
                <a:cs typeface="Arial"/>
              </a:rPr>
              <a:t>TPN  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URI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8262" y="6565202"/>
            <a:ext cx="21336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-25" dirty="0">
                <a:solidFill>
                  <a:srgbClr val="4B4256"/>
                </a:solidFill>
                <a:latin typeface="Arial"/>
                <a:cs typeface="Arial"/>
              </a:rPr>
              <a:t>UTI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41378" y="3015158"/>
            <a:ext cx="1446530" cy="37217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145" marR="447675">
              <a:lnSpc>
                <a:spcPct val="102400"/>
              </a:lnSpc>
              <a:spcBef>
                <a:spcPts val="80"/>
              </a:spcBef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bowe</a:t>
            </a:r>
            <a:r>
              <a:rPr sz="950" spc="-18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l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movement  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b </a:t>
            </a:r>
            <a:r>
              <a:rPr sz="950" spc="-25" dirty="0">
                <a:solidFill>
                  <a:srgbClr val="4D5675"/>
                </a:solidFill>
                <a:latin typeface="Arial"/>
                <a:cs typeface="Arial"/>
              </a:rPr>
              <a:t>l </a:t>
            </a:r>
            <a:r>
              <a:rPr sz="950" spc="-65" dirty="0">
                <a:solidFill>
                  <a:srgbClr val="4B4256"/>
                </a:solidFill>
                <a:latin typeface="Arial"/>
                <a:cs typeface="Arial"/>
              </a:rPr>
              <a:t>ood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preasure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5"/>
              </a:spcBef>
            </a:pPr>
            <a:r>
              <a:rPr sz="950" spc="-90" dirty="0">
                <a:solidFill>
                  <a:srgbClr val="4B4256"/>
                </a:solidFill>
                <a:latin typeface="Arial"/>
                <a:cs typeface="Arial"/>
              </a:rPr>
              <a:t>b </a:t>
            </a:r>
            <a:r>
              <a:rPr sz="950" spc="-35" dirty="0">
                <a:solidFill>
                  <a:srgbClr val="4D5675"/>
                </a:solidFill>
                <a:latin typeface="Arial"/>
                <a:cs typeface="Arial"/>
              </a:rPr>
              <a:t>l </a:t>
            </a:r>
            <a:r>
              <a:rPr sz="950" spc="-90" dirty="0">
                <a:solidFill>
                  <a:srgbClr val="4B4256"/>
                </a:solidFill>
                <a:latin typeface="Arial"/>
                <a:cs typeface="Arial"/>
              </a:rPr>
              <a:t>ood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sugar</a:t>
            </a:r>
            <a:endParaRPr sz="950">
              <a:latin typeface="Arial"/>
              <a:cs typeface="Arial"/>
            </a:endParaRPr>
          </a:p>
          <a:p>
            <a:pPr marL="12700" marR="96520">
              <a:lnSpc>
                <a:spcPct val="102400"/>
              </a:lnSpc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coronary 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heart 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-2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sease 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congestive </a:t>
            </a:r>
            <a:r>
              <a:rPr sz="950" spc="35" dirty="0">
                <a:solidFill>
                  <a:srgbClr val="342D49"/>
                </a:solidFill>
                <a:latin typeface="Arial"/>
                <a:cs typeface="Arial"/>
              </a:rPr>
              <a:t>heart</a:t>
            </a:r>
            <a:r>
              <a:rPr sz="950" spc="-4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342D49"/>
                </a:solidFill>
                <a:latin typeface="Arial"/>
                <a:cs typeface="Arial"/>
              </a:rPr>
              <a:t>fai</a:t>
            </a:r>
            <a:r>
              <a:rPr sz="950" spc="35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ure  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gastroint 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est</a:t>
            </a:r>
            <a:r>
              <a:rPr sz="950" spc="-3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na </a:t>
            </a:r>
            <a:r>
              <a:rPr sz="950" spc="-30" dirty="0">
                <a:solidFill>
                  <a:srgbClr val="4D5675"/>
                </a:solidFill>
                <a:latin typeface="Arial"/>
                <a:cs typeface="Arial"/>
              </a:rPr>
              <a:t>l </a:t>
            </a:r>
            <a:r>
              <a:rPr sz="950" spc="-40" dirty="0">
                <a:solidFill>
                  <a:srgbClr val="342D49"/>
                </a:solidFill>
                <a:latin typeface="Arial"/>
                <a:cs typeface="Arial"/>
              </a:rPr>
              <a:t>r</a:t>
            </a:r>
            <a:r>
              <a:rPr sz="950" spc="-8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342D49"/>
                </a:solidFill>
                <a:latin typeface="Arial"/>
                <a:cs typeface="Arial"/>
              </a:rPr>
              <a:t>ef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ux</a:t>
            </a:r>
            <a:endParaRPr sz="950">
              <a:latin typeface="Arial"/>
              <a:cs typeface="Arial"/>
            </a:endParaRPr>
          </a:p>
          <a:p>
            <a:pPr marL="20955" marR="568960" indent="116839">
              <a:lnSpc>
                <a:spcPts val="1110"/>
              </a:lnSpc>
              <a:spcBef>
                <a:spcPts val="150"/>
              </a:spcBef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d</a:t>
            </a: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sease  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gastroint 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est</a:t>
            </a:r>
            <a:r>
              <a:rPr sz="950" spc="-3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na</a:t>
            </a:r>
            <a:r>
              <a:rPr sz="950" spc="-114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  <a:p>
            <a:pPr marL="20955" marR="5080">
              <a:lnSpc>
                <a:spcPts val="1170"/>
              </a:lnSpc>
              <a:spcBef>
                <a:spcPts val="5"/>
              </a:spcBef>
            </a:pP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g</a:t>
            </a:r>
            <a:r>
              <a:rPr sz="950" spc="-2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-180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-95" dirty="0">
                <a:solidFill>
                  <a:srgbClr val="4B4256"/>
                </a:solidFill>
                <a:latin typeface="Arial"/>
                <a:cs typeface="Arial"/>
              </a:rPr>
              <a:t>om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erular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fi</a:t>
            </a:r>
            <a:r>
              <a:rPr sz="950" spc="-9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15" dirty="0">
                <a:solidFill>
                  <a:srgbClr val="342D49"/>
                </a:solidFill>
                <a:latin typeface="Arial"/>
                <a:cs typeface="Arial"/>
              </a:rPr>
              <a:t>trat</a:t>
            </a:r>
            <a:r>
              <a:rPr sz="950" spc="-11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on</a:t>
            </a:r>
            <a:r>
              <a:rPr sz="950" spc="5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55" dirty="0">
                <a:solidFill>
                  <a:srgbClr val="342D49"/>
                </a:solidFill>
                <a:latin typeface="Arial"/>
                <a:cs typeface="Arial"/>
              </a:rPr>
              <a:t>rate 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genit</a:t>
            </a:r>
            <a:r>
              <a:rPr sz="950" spc="-114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our</a:t>
            </a:r>
            <a:r>
              <a:rPr sz="950" spc="3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30" dirty="0">
                <a:solidFill>
                  <a:srgbClr val="342D49"/>
                </a:solidFill>
                <a:latin typeface="Arial"/>
                <a:cs typeface="Arial"/>
              </a:rPr>
              <a:t>nary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ts val="1125"/>
              </a:lnSpc>
              <a:spcBef>
                <a:spcPts val="45"/>
              </a:spcBef>
            </a:pP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headache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ts val="1125"/>
              </a:lnSpc>
            </a:pP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h</a:t>
            </a:r>
            <a:r>
              <a:rPr sz="950" dirty="0">
                <a:solidFill>
                  <a:srgbClr val="4D5675"/>
                </a:solidFill>
                <a:latin typeface="Arial"/>
                <a:cs typeface="Arial"/>
              </a:rPr>
              <a:t>i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gh 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b</a:t>
            </a:r>
            <a:r>
              <a:rPr sz="950" spc="-15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ood</a:t>
            </a:r>
            <a:r>
              <a:rPr sz="950" spc="13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pressure</a:t>
            </a:r>
            <a:endParaRPr sz="950">
              <a:latin typeface="Arial"/>
              <a:cs typeface="Arial"/>
            </a:endParaRPr>
          </a:p>
          <a:p>
            <a:pPr marL="132715" marR="170180" indent="-115570">
              <a:lnSpc>
                <a:spcPct val="102400"/>
              </a:lnSpc>
            </a:pP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hormone</a:t>
            </a:r>
            <a:r>
              <a:rPr sz="950" spc="-7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25" dirty="0">
                <a:solidFill>
                  <a:srgbClr val="342D49"/>
                </a:solidFill>
                <a:latin typeface="Arial"/>
                <a:cs typeface="Arial"/>
              </a:rPr>
              <a:t>rep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acement  </a:t>
            </a:r>
            <a:r>
              <a:rPr sz="950" spc="30" dirty="0">
                <a:solidFill>
                  <a:srgbClr val="342D49"/>
                </a:solidFill>
                <a:latin typeface="Arial"/>
                <a:cs typeface="Arial"/>
              </a:rPr>
              <a:t>therapy</a:t>
            </a:r>
            <a:endParaRPr sz="950">
              <a:latin typeface="Arial"/>
              <a:cs typeface="Arial"/>
            </a:endParaRPr>
          </a:p>
          <a:p>
            <a:pPr marL="17145" marR="271145">
              <a:lnSpc>
                <a:spcPct val="102400"/>
              </a:lnSpc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hypertension  </a:t>
            </a:r>
            <a:r>
              <a:rPr sz="950" spc="-3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30" dirty="0">
                <a:solidFill>
                  <a:srgbClr val="4B4256"/>
                </a:solidFill>
                <a:latin typeface="Arial"/>
                <a:cs typeface="Arial"/>
              </a:rPr>
              <a:t>ntraocular </a:t>
            </a: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pressure 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myocard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a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l </a:t>
            </a:r>
            <a:r>
              <a:rPr sz="950" spc="-6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schem</a:t>
            </a:r>
            <a:r>
              <a:rPr sz="950" spc="6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a/</a:t>
            </a:r>
            <a:endParaRPr sz="950">
              <a:latin typeface="Arial"/>
              <a:cs typeface="Arial"/>
            </a:endParaRPr>
          </a:p>
          <a:p>
            <a:pPr marL="17145" marR="676275" indent="116839">
              <a:lnSpc>
                <a:spcPts val="1110"/>
              </a:lnSpc>
              <a:spcBef>
                <a:spcPts val="150"/>
              </a:spcBef>
            </a:pP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nfarct </a:t>
            </a:r>
            <a:r>
              <a:rPr sz="950" spc="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on 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osteoarthr</a:t>
            </a:r>
            <a:r>
              <a:rPr sz="950" spc="2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t</a:t>
            </a:r>
            <a:r>
              <a:rPr sz="950" spc="-2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s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pat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ent</a:t>
            </a:r>
            <a:endParaRPr sz="950">
              <a:latin typeface="Arial"/>
              <a:cs typeface="Arial"/>
            </a:endParaRPr>
          </a:p>
          <a:p>
            <a:pPr marL="13335">
              <a:lnSpc>
                <a:spcPts val="1125"/>
              </a:lnSpc>
              <a:spcBef>
                <a:spcPts val="45"/>
              </a:spcBef>
            </a:pP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shortness of</a:t>
            </a:r>
            <a:r>
              <a:rPr sz="950" spc="18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breath</a:t>
            </a:r>
            <a:endParaRPr sz="950">
              <a:latin typeface="Arial"/>
              <a:cs typeface="Arial"/>
            </a:endParaRPr>
          </a:p>
          <a:p>
            <a:pPr marL="15240">
              <a:lnSpc>
                <a:spcPts val="1125"/>
              </a:lnSpc>
            </a:pPr>
            <a:r>
              <a:rPr sz="950" spc="-30" dirty="0">
                <a:solidFill>
                  <a:srgbClr val="342D49"/>
                </a:solidFill>
                <a:latin typeface="Arial"/>
                <a:cs typeface="Arial"/>
              </a:rPr>
              <a:t>tot </a:t>
            </a:r>
            <a:r>
              <a:rPr sz="950" dirty="0">
                <a:solidFill>
                  <a:srgbClr val="342D49"/>
                </a:solidFill>
                <a:latin typeface="Arial"/>
                <a:cs typeface="Arial"/>
              </a:rPr>
              <a:t>a</a:t>
            </a:r>
            <a:r>
              <a:rPr sz="950" dirty="0">
                <a:solidFill>
                  <a:srgbClr val="694D62"/>
                </a:solidFill>
                <a:latin typeface="Arial"/>
                <a:cs typeface="Arial"/>
              </a:rPr>
              <a:t>l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parentera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l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nut 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rit</a:t>
            </a:r>
            <a:r>
              <a:rPr sz="950" spc="-21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on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0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upper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resp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ratory</a:t>
            </a:r>
            <a:endParaRPr sz="950">
              <a:latin typeface="Arial"/>
              <a:cs typeface="Arial"/>
            </a:endParaRPr>
          </a:p>
          <a:p>
            <a:pPr marL="133985">
              <a:lnSpc>
                <a:spcPts val="1125"/>
              </a:lnSpc>
              <a:spcBef>
                <a:spcPts val="90"/>
              </a:spcBef>
            </a:pP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nfect</a:t>
            </a:r>
            <a:r>
              <a:rPr sz="950" spc="-114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on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ts val="1125"/>
              </a:lnSpc>
            </a:pP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ur </a:t>
            </a:r>
            <a:r>
              <a:rPr sz="950" spc="-1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nary </a:t>
            </a:r>
            <a:r>
              <a:rPr sz="950" spc="40" dirty="0">
                <a:solidFill>
                  <a:srgbClr val="342D49"/>
                </a:solidFill>
                <a:latin typeface="Arial"/>
                <a:cs typeface="Arial"/>
              </a:rPr>
              <a:t>tract</a:t>
            </a: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nfect</a:t>
            </a:r>
            <a:r>
              <a:rPr sz="950" spc="3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8505" y="6783666"/>
            <a:ext cx="133032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-15" dirty="0">
                <a:solidFill>
                  <a:srgbClr val="4B4256"/>
                </a:solidFill>
                <a:latin typeface="Arial"/>
                <a:cs typeface="Arial"/>
              </a:rPr>
              <a:t>Dosage 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Forms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/Veh</a:t>
            </a:r>
            <a:r>
              <a:rPr sz="950" spc="20" dirty="0">
                <a:solidFill>
                  <a:srgbClr val="231F2A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cles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3250" y="6970921"/>
            <a:ext cx="316230" cy="44813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905">
              <a:lnSpc>
                <a:spcPct val="102400"/>
              </a:lnSpc>
              <a:spcBef>
                <a:spcPts val="80"/>
              </a:spcBef>
            </a:pPr>
            <a:r>
              <a:rPr sz="950" spc="3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am</a:t>
            </a:r>
            <a:r>
              <a:rPr sz="950" spc="-15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p</a:t>
            </a:r>
            <a:r>
              <a:rPr sz="950" spc="15" dirty="0">
                <a:solidFill>
                  <a:srgbClr val="694D62"/>
                </a:solidFill>
                <a:highlight>
                  <a:srgbClr val="FFFF00"/>
                </a:highlight>
                <a:latin typeface="Arial"/>
                <a:cs typeface="Arial"/>
              </a:rPr>
              <a:t>.  </a:t>
            </a:r>
            <a:r>
              <a:rPr sz="950" i="1" spc="10" dirty="0">
                <a:solidFill>
                  <a:srgbClr val="4B4256"/>
                </a:solidFill>
                <a:highlight>
                  <a:srgbClr val="FFFF00"/>
                </a:highlight>
                <a:latin typeface="Arial"/>
                <a:cs typeface="Arial"/>
              </a:rPr>
              <a:t>cap.  </a:t>
            </a:r>
            <a:r>
              <a:rPr sz="950" spc="-80" dirty="0">
                <a:solidFill>
                  <a:srgbClr val="4B4256"/>
                </a:solidFill>
                <a:latin typeface="Arial"/>
                <a:cs typeface="Arial"/>
              </a:rPr>
              <a:t>DSLR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47241" y="6970921"/>
            <a:ext cx="1330325" cy="60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ts val="1125"/>
              </a:lnSpc>
              <a:spcBef>
                <a:spcPts val="105"/>
              </a:spcBef>
            </a:pP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ampu</a:t>
            </a:r>
            <a:r>
              <a:rPr sz="950" spc="20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125"/>
              </a:lnSpc>
            </a:pPr>
            <a:r>
              <a:rPr sz="950" i="1" spc="-15" dirty="0">
                <a:solidFill>
                  <a:srgbClr val="4B4256"/>
                </a:solidFill>
                <a:latin typeface="Arial"/>
                <a:cs typeface="Arial"/>
              </a:rPr>
              <a:t>capsule</a:t>
            </a:r>
            <a:endParaRPr sz="950">
              <a:latin typeface="Arial"/>
              <a:cs typeface="Arial"/>
            </a:endParaRPr>
          </a:p>
          <a:p>
            <a:pPr marL="127000" marR="5080" indent="-111760">
              <a:lnSpc>
                <a:spcPts val="1110"/>
              </a:lnSpc>
              <a:spcBef>
                <a:spcPts val="150"/>
              </a:spcBef>
            </a:pPr>
            <a:r>
              <a:rPr sz="950" dirty="0">
                <a:solidFill>
                  <a:srgbClr val="4B4256"/>
                </a:solidFill>
                <a:latin typeface="Arial"/>
                <a:cs typeface="Arial"/>
              </a:rPr>
              <a:t>dextrose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5</a:t>
            </a:r>
            <a:r>
              <a:rPr sz="950" spc="-35" dirty="0">
                <a:solidFill>
                  <a:srgbClr val="80798E"/>
                </a:solidFill>
                <a:latin typeface="Arial"/>
                <a:cs typeface="Arial"/>
              </a:rPr>
              <a:t>% 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n </a:t>
            </a:r>
            <a:r>
              <a:rPr sz="950" spc="15" dirty="0">
                <a:solidFill>
                  <a:srgbClr val="342D49"/>
                </a:solidFill>
                <a:latin typeface="Arial"/>
                <a:cs typeface="Arial"/>
              </a:rPr>
              <a:t>lactated 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R</a:t>
            </a:r>
            <a:r>
              <a:rPr sz="950" spc="-3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-35" dirty="0">
                <a:solidFill>
                  <a:srgbClr val="342D49"/>
                </a:solidFill>
                <a:latin typeface="Arial"/>
                <a:cs typeface="Arial"/>
              </a:rPr>
              <a:t>ng</a:t>
            </a:r>
            <a:r>
              <a:rPr sz="950" spc="-95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20" dirty="0">
                <a:solidFill>
                  <a:srgbClr val="342D49"/>
                </a:solidFill>
                <a:latin typeface="Arial"/>
                <a:cs typeface="Arial"/>
              </a:rPr>
              <a:t>er's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66875" y="5582112"/>
            <a:ext cx="1074420" cy="22390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918844" algn="just">
              <a:lnSpc>
                <a:spcPct val="102400"/>
              </a:lnSpc>
              <a:spcBef>
                <a:spcPts val="80"/>
              </a:spcBef>
            </a:pPr>
            <a:r>
              <a:rPr sz="950" spc="5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D   </a:t>
            </a:r>
            <a:r>
              <a:rPr sz="950" spc="-3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235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-100" dirty="0">
                <a:solidFill>
                  <a:srgbClr val="342D49"/>
                </a:solidFill>
                <a:latin typeface="Arial"/>
                <a:cs typeface="Arial"/>
              </a:rPr>
              <a:t>M  </a:t>
            </a:r>
            <a:r>
              <a:rPr sz="950" spc="2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342D49"/>
                </a:solidFill>
                <a:latin typeface="Arial"/>
                <a:cs typeface="Arial"/>
              </a:rPr>
              <a:t>T  </a:t>
            </a:r>
            <a:r>
              <a:rPr sz="950" spc="6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V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50" spc="4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VB</a:t>
            </a:r>
            <a:endParaRPr sz="950">
              <a:latin typeface="Arial"/>
              <a:cs typeface="Arial"/>
            </a:endParaRPr>
          </a:p>
          <a:p>
            <a:pPr marL="12700" marR="666115">
              <a:lnSpc>
                <a:spcPct val="102400"/>
              </a:lnSpc>
            </a:pPr>
            <a:r>
              <a:rPr sz="950" spc="5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50" dirty="0">
                <a:solidFill>
                  <a:srgbClr val="4B4256"/>
                </a:solidFill>
                <a:latin typeface="Arial"/>
                <a:cs typeface="Arial"/>
              </a:rPr>
              <a:t>V</a:t>
            </a:r>
            <a:r>
              <a:rPr sz="950" spc="-10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Dr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p 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VP </a:t>
            </a:r>
            <a:r>
              <a:rPr sz="950" spc="45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4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40" dirty="0">
                <a:solidFill>
                  <a:srgbClr val="4B4256"/>
                </a:solidFill>
                <a:latin typeface="Arial"/>
                <a:cs typeface="Arial"/>
              </a:rPr>
              <a:t>VPB  </a:t>
            </a:r>
            <a:r>
              <a:rPr sz="950" spc="-25" dirty="0">
                <a:solidFill>
                  <a:srgbClr val="4B4256"/>
                </a:solidFill>
                <a:latin typeface="Arial"/>
                <a:cs typeface="Arial"/>
              </a:rPr>
              <a:t>NGT</a:t>
            </a:r>
            <a:endParaRPr sz="950">
              <a:latin typeface="Arial"/>
              <a:cs typeface="Arial"/>
            </a:endParaRPr>
          </a:p>
          <a:p>
            <a:pPr marL="15875">
              <a:lnSpc>
                <a:spcPts val="1105"/>
              </a:lnSpc>
            </a:pP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p</a:t>
            </a:r>
            <a:r>
              <a:rPr sz="950" spc="15" dirty="0">
                <a:solidFill>
                  <a:srgbClr val="592646"/>
                </a:solidFill>
                <a:latin typeface="Arial"/>
                <a:cs typeface="Arial"/>
              </a:rPr>
              <a:t>.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o.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or </a:t>
            </a:r>
            <a:r>
              <a:rPr sz="950" spc="-35" dirty="0">
                <a:solidFill>
                  <a:srgbClr val="4B4256"/>
                </a:solidFill>
                <a:latin typeface="Arial"/>
                <a:cs typeface="Arial"/>
              </a:rPr>
              <a:t>PO </a:t>
            </a:r>
            <a:r>
              <a:rPr sz="950" i="1" spc="55" dirty="0">
                <a:solidFill>
                  <a:srgbClr val="4B4256"/>
                </a:solidFill>
                <a:latin typeface="Arial"/>
                <a:cs typeface="Arial"/>
              </a:rPr>
              <a:t>(per</a:t>
            </a:r>
            <a:r>
              <a:rPr sz="950" i="1" spc="-2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4B4256"/>
                </a:solidFill>
                <a:latin typeface="Arial"/>
                <a:cs typeface="Arial"/>
              </a:rPr>
              <a:t>os</a:t>
            </a:r>
            <a:r>
              <a:rPr sz="950" i="1" dirty="0">
                <a:solidFill>
                  <a:srgbClr val="694D62"/>
                </a:solidFill>
                <a:latin typeface="Arial"/>
                <a:cs typeface="Arial"/>
              </a:rPr>
              <a:t>)</a:t>
            </a:r>
            <a:endParaRPr sz="9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5"/>
              </a:spcBef>
            </a:pPr>
            <a:r>
              <a:rPr sz="950" spc="-10" dirty="0">
                <a:solidFill>
                  <a:srgbClr val="342D49"/>
                </a:solidFill>
                <a:latin typeface="Arial"/>
                <a:cs typeface="Arial"/>
              </a:rPr>
              <a:t>rect</a:t>
            </a:r>
            <a:r>
              <a:rPr sz="950" spc="-185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694D62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90"/>
              </a:spcBef>
            </a:pPr>
            <a:r>
              <a:rPr sz="950" spc="-75" dirty="0">
                <a:solidFill>
                  <a:srgbClr val="4B4256"/>
                </a:solidFill>
                <a:latin typeface="Arial"/>
                <a:cs typeface="Arial"/>
              </a:rPr>
              <a:t>SL</a:t>
            </a:r>
            <a:endParaRPr sz="950">
              <a:latin typeface="Arial"/>
              <a:cs typeface="Arial"/>
            </a:endParaRPr>
          </a:p>
          <a:p>
            <a:pPr marL="13335" marR="622935" indent="4445">
              <a:lnSpc>
                <a:spcPct val="99700"/>
              </a:lnSpc>
              <a:spcBef>
                <a:spcPts val="30"/>
              </a:spcBef>
            </a:pPr>
            <a:r>
              <a:rPr sz="950" spc="-20" dirty="0">
                <a:solidFill>
                  <a:srgbClr val="4B4256"/>
                </a:solidFill>
                <a:latin typeface="Arial"/>
                <a:cs typeface="Arial"/>
              </a:rPr>
              <a:t>SubQ  </a:t>
            </a:r>
            <a:r>
              <a:rPr sz="950" spc="30" dirty="0">
                <a:solidFill>
                  <a:srgbClr val="342D49"/>
                </a:solidFill>
                <a:latin typeface="Arial"/>
                <a:cs typeface="Arial"/>
              </a:rPr>
              <a:t>Top.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Vor</a:t>
            </a:r>
            <a:r>
              <a:rPr sz="950" spc="29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60" dirty="0">
                <a:solidFill>
                  <a:srgbClr val="4B4256"/>
                </a:solidFill>
                <a:latin typeface="Arial"/>
                <a:cs typeface="Arial"/>
              </a:rPr>
              <a:t>PV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69501" y="5277823"/>
            <a:ext cx="1323340" cy="25514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121285" indent="-121920">
              <a:lnSpc>
                <a:spcPct val="102400"/>
              </a:lnSpc>
              <a:spcBef>
                <a:spcPts val="80"/>
              </a:spcBef>
            </a:pP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continuous 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(24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hour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)  </a:t>
            </a:r>
            <a:r>
              <a:rPr sz="950" spc="-1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ntravenous</a:t>
            </a:r>
            <a:r>
              <a:rPr sz="950" spc="22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50" dirty="0">
                <a:solidFill>
                  <a:srgbClr val="4B4256"/>
                </a:solidFill>
                <a:latin typeface="Arial"/>
                <a:cs typeface="Arial"/>
              </a:rPr>
              <a:t>nfusion</a:t>
            </a:r>
            <a:endParaRPr sz="950">
              <a:latin typeface="Arial"/>
              <a:cs typeface="Arial"/>
            </a:endParaRPr>
          </a:p>
          <a:p>
            <a:pPr marL="17145" marR="539750">
              <a:lnSpc>
                <a:spcPct val="102400"/>
              </a:lnSpc>
            </a:pPr>
            <a:r>
              <a:rPr sz="950" spc="20" dirty="0">
                <a:solidFill>
                  <a:srgbClr val="342D49"/>
                </a:solidFill>
                <a:latin typeface="Arial"/>
                <a:cs typeface="Arial"/>
              </a:rPr>
              <a:t>i</a:t>
            </a:r>
            <a:r>
              <a:rPr sz="950" spc="20" dirty="0">
                <a:solidFill>
                  <a:srgbClr val="4B4256"/>
                </a:solidFill>
                <a:latin typeface="Arial"/>
                <a:cs typeface="Arial"/>
              </a:rPr>
              <a:t>ntraderma</a:t>
            </a:r>
            <a:r>
              <a:rPr sz="950" spc="20" dirty="0">
                <a:solidFill>
                  <a:srgbClr val="342D49"/>
                </a:solidFill>
                <a:latin typeface="Arial"/>
                <a:cs typeface="Arial"/>
              </a:rPr>
              <a:t>I  </a:t>
            </a:r>
            <a:r>
              <a:rPr sz="950" spc="-45" dirty="0">
                <a:solidFill>
                  <a:srgbClr val="342D49"/>
                </a:solidFill>
                <a:latin typeface="Arial"/>
                <a:cs typeface="Arial"/>
              </a:rPr>
              <a:t>int </a:t>
            </a:r>
            <a:r>
              <a:rPr sz="950" spc="-40" dirty="0">
                <a:solidFill>
                  <a:srgbClr val="342D49"/>
                </a:solidFill>
                <a:latin typeface="Arial"/>
                <a:cs typeface="Arial"/>
              </a:rPr>
              <a:t>r</a:t>
            </a:r>
            <a:r>
              <a:rPr sz="950" spc="-13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342D49"/>
                </a:solidFill>
                <a:latin typeface="Arial"/>
                <a:cs typeface="Arial"/>
              </a:rPr>
              <a:t>amuscu</a:t>
            </a:r>
            <a:r>
              <a:rPr sz="950" spc="-5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4B4256"/>
                </a:solidFill>
                <a:latin typeface="Arial"/>
                <a:cs typeface="Arial"/>
              </a:rPr>
              <a:t>ar  </a:t>
            </a:r>
            <a:r>
              <a:rPr sz="950" spc="-5" dirty="0">
                <a:solidFill>
                  <a:srgbClr val="342D49"/>
                </a:solidFill>
                <a:latin typeface="Arial"/>
                <a:cs typeface="Arial"/>
              </a:rPr>
              <a:t>int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ratheca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l 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intravenous</a:t>
            </a:r>
            <a:endParaRPr sz="950">
              <a:latin typeface="Arial"/>
              <a:cs typeface="Arial"/>
            </a:endParaRPr>
          </a:p>
          <a:p>
            <a:pPr marL="17145" marR="5080">
              <a:lnSpc>
                <a:spcPct val="102400"/>
              </a:lnSpc>
            </a:pP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intravenous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bo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25" dirty="0">
                <a:solidFill>
                  <a:srgbClr val="342D49"/>
                </a:solidFill>
                <a:latin typeface="Arial"/>
                <a:cs typeface="Arial"/>
              </a:rPr>
              <a:t>us 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intravenous </a:t>
            </a:r>
            <a:r>
              <a:rPr sz="950" spc="1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nfus</a:t>
            </a:r>
            <a:r>
              <a:rPr sz="950" spc="1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5" dirty="0">
                <a:solidFill>
                  <a:srgbClr val="4B4256"/>
                </a:solidFill>
                <a:latin typeface="Arial"/>
                <a:cs typeface="Arial"/>
              </a:rPr>
              <a:t>on 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intravenous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push  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intravenous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p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ggy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back  </a:t>
            </a:r>
            <a:r>
              <a:rPr sz="950" spc="-15" dirty="0">
                <a:solidFill>
                  <a:srgbClr val="342D49"/>
                </a:solidFill>
                <a:latin typeface="Arial"/>
                <a:cs typeface="Arial"/>
              </a:rPr>
              <a:t>nasogastr</a:t>
            </a:r>
            <a:r>
              <a:rPr sz="950" spc="-180" dirty="0">
                <a:solidFill>
                  <a:srgbClr val="342D49"/>
                </a:solidFill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-180" dirty="0">
                <a:solidFill>
                  <a:srgbClr val="4D5675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c</a:t>
            </a:r>
            <a:r>
              <a:rPr sz="950" spc="-4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tube</a:t>
            </a:r>
            <a:endParaRPr sz="9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85"/>
              </a:spcBef>
            </a:pPr>
            <a:r>
              <a:rPr sz="950" spc="45" dirty="0">
                <a:solidFill>
                  <a:srgbClr val="4B4256"/>
                </a:solidFill>
                <a:latin typeface="Arial"/>
                <a:cs typeface="Arial"/>
              </a:rPr>
              <a:t>by</a:t>
            </a:r>
            <a:r>
              <a:rPr sz="950" spc="-85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65" dirty="0">
                <a:solidFill>
                  <a:srgbClr val="4B4256"/>
                </a:solidFill>
                <a:latin typeface="Arial"/>
                <a:cs typeface="Arial"/>
              </a:rPr>
              <a:t>mouth</a:t>
            </a:r>
            <a:endParaRPr sz="950">
              <a:latin typeface="Arial"/>
              <a:cs typeface="Arial"/>
            </a:endParaRPr>
          </a:p>
          <a:p>
            <a:pPr marL="13335" marR="403860" indent="3175">
              <a:lnSpc>
                <a:spcPct val="100600"/>
              </a:lnSpc>
              <a:spcBef>
                <a:spcPts val="20"/>
              </a:spcBef>
            </a:pPr>
            <a:r>
              <a:rPr sz="950" spc="5" dirty="0">
                <a:solidFill>
                  <a:srgbClr val="342D49"/>
                </a:solidFill>
                <a:latin typeface="Arial"/>
                <a:cs typeface="Arial"/>
              </a:rPr>
              <a:t>recta</a:t>
            </a:r>
            <a:r>
              <a:rPr sz="950" spc="5" dirty="0">
                <a:solidFill>
                  <a:srgbClr val="4D5675"/>
                </a:solidFill>
                <a:latin typeface="Arial"/>
                <a:cs typeface="Arial"/>
              </a:rPr>
              <a:t>l </a:t>
            </a:r>
            <a:r>
              <a:rPr sz="950" spc="-10" dirty="0">
                <a:solidFill>
                  <a:srgbClr val="4B4256"/>
                </a:solidFill>
                <a:latin typeface="Arial"/>
                <a:cs typeface="Arial"/>
              </a:rPr>
              <a:t>or </a:t>
            </a:r>
            <a:r>
              <a:rPr sz="950" spc="30" dirty="0">
                <a:solidFill>
                  <a:srgbClr val="4B4256"/>
                </a:solidFill>
                <a:latin typeface="Arial"/>
                <a:cs typeface="Arial"/>
              </a:rPr>
              <a:t>rectum  </a:t>
            </a:r>
            <a:r>
              <a:rPr sz="950" spc="10" dirty="0">
                <a:solidFill>
                  <a:srgbClr val="4B4256"/>
                </a:solidFill>
                <a:latin typeface="Arial"/>
                <a:cs typeface="Arial"/>
              </a:rPr>
              <a:t>sub</a:t>
            </a:r>
            <a:r>
              <a:rPr sz="950" spc="10" dirty="0">
                <a:solidFill>
                  <a:srgbClr val="4D5675"/>
                </a:solidFill>
                <a:latin typeface="Arial"/>
                <a:cs typeface="Arial"/>
              </a:rPr>
              <a:t>l</a:t>
            </a:r>
            <a:r>
              <a:rPr sz="950" spc="10" dirty="0">
                <a:solidFill>
                  <a:srgbClr val="694D62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342D49"/>
                </a:solidFill>
                <a:latin typeface="Arial"/>
                <a:cs typeface="Arial"/>
              </a:rPr>
              <a:t>ngual  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subcutaneous</a:t>
            </a:r>
            <a:r>
              <a:rPr sz="950" spc="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5" dirty="0">
                <a:solidFill>
                  <a:srgbClr val="4B4256"/>
                </a:solidFill>
                <a:latin typeface="Arial"/>
                <a:cs typeface="Arial"/>
              </a:rPr>
              <a:t>y  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top</a:t>
            </a:r>
            <a:r>
              <a:rPr sz="950" spc="2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25" dirty="0">
                <a:solidFill>
                  <a:srgbClr val="4B4256"/>
                </a:solidFill>
                <a:latin typeface="Arial"/>
                <a:cs typeface="Arial"/>
              </a:rPr>
              <a:t>ca</a:t>
            </a:r>
            <a:r>
              <a:rPr sz="950" spc="25" dirty="0">
                <a:solidFill>
                  <a:srgbClr val="694D62"/>
                </a:solidFill>
                <a:latin typeface="Arial"/>
                <a:cs typeface="Arial"/>
              </a:rPr>
              <a:t>l</a:t>
            </a:r>
            <a:r>
              <a:rPr sz="950" spc="25" dirty="0">
                <a:solidFill>
                  <a:srgbClr val="342D49"/>
                </a:solidFill>
                <a:latin typeface="Arial"/>
                <a:cs typeface="Arial"/>
              </a:rPr>
              <a:t>ly</a:t>
            </a:r>
            <a:endParaRPr sz="9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90"/>
              </a:spcBef>
            </a:pPr>
            <a:r>
              <a:rPr sz="950" spc="-45" dirty="0">
                <a:solidFill>
                  <a:srgbClr val="4B4256"/>
                </a:solidFill>
                <a:latin typeface="Arial"/>
                <a:cs typeface="Arial"/>
              </a:rPr>
              <a:t>vag</a:t>
            </a:r>
            <a:r>
              <a:rPr sz="950" spc="-130" dirty="0">
                <a:solidFill>
                  <a:srgbClr val="4B4256"/>
                </a:solidFill>
                <a:latin typeface="Arial"/>
                <a:cs typeface="Arial"/>
              </a:rPr>
              <a:t> </a:t>
            </a:r>
            <a:r>
              <a:rPr sz="950" spc="35" dirty="0">
                <a:solidFill>
                  <a:srgbClr val="4D5675"/>
                </a:solidFill>
                <a:latin typeface="Arial"/>
                <a:cs typeface="Arial"/>
              </a:rPr>
              <a:t>i</a:t>
            </a:r>
            <a:r>
              <a:rPr sz="950" spc="35" dirty="0">
                <a:solidFill>
                  <a:srgbClr val="4B4256"/>
                </a:solidFill>
                <a:latin typeface="Arial"/>
                <a:cs typeface="Arial"/>
              </a:rPr>
              <a:t>nally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3665"/>
            <a:ext cx="5971540" cy="68135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360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The portions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prescription presenting directions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pharmacist (the  Subscription)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directions 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patient (the Signa) commonly contain  abbreviated </a:t>
            </a:r>
            <a:r>
              <a:rPr sz="1400" spc="-10" dirty="0">
                <a:latin typeface="Times New Roman"/>
                <a:cs typeface="Times New Roman"/>
              </a:rPr>
              <a:t>forms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English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10" dirty="0">
                <a:latin typeface="Times New Roman"/>
                <a:cs typeface="Times New Roman"/>
              </a:rPr>
              <a:t>Latin </a:t>
            </a:r>
            <a:r>
              <a:rPr sz="1400" spc="-5" dirty="0">
                <a:latin typeface="Times New Roman"/>
                <a:cs typeface="Times New Roman"/>
              </a:rPr>
              <a:t>terms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well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Arabic and Roman</a:t>
            </a:r>
            <a:r>
              <a:rPr sz="1400" spc="-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numerals.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026074"/>
            <a:ext cx="5963285" cy="206502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Medication scheduling and patient</a:t>
            </a:r>
            <a:r>
              <a:rPr sz="160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compliance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815"/>
              </a:spcBef>
            </a:pPr>
            <a:r>
              <a:rPr sz="1400" spc="-5" dirty="0">
                <a:latin typeface="Times New Roman"/>
                <a:cs typeface="Times New Roman"/>
              </a:rPr>
              <a:t>Medication scheduling 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the </a:t>
            </a:r>
            <a:r>
              <a:rPr sz="1400" spc="-5" dirty="0">
                <a:latin typeface="Times New Roman"/>
                <a:cs typeface="Times New Roman"/>
              </a:rPr>
              <a:t>frequency (i.e., times </a:t>
            </a:r>
            <a:r>
              <a:rPr sz="1400" dirty="0">
                <a:latin typeface="Times New Roman"/>
                <a:cs typeface="Times New Roman"/>
              </a:rPr>
              <a:t>per </a:t>
            </a:r>
            <a:r>
              <a:rPr sz="1400" spc="-5" dirty="0">
                <a:latin typeface="Times New Roman"/>
                <a:cs typeface="Times New Roman"/>
              </a:rPr>
              <a:t>day)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duration (i.e., length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treatment)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drug’s prescribed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recommended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Frequency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medication scheduling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influenced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9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patient’s physical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nature and severity </a:t>
            </a:r>
            <a:r>
              <a:rPr sz="1400" dirty="0">
                <a:latin typeface="Times New Roman"/>
                <a:cs typeface="Times New Roman"/>
              </a:rPr>
              <a:t>of 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illness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condition being </a:t>
            </a:r>
            <a:r>
              <a:rPr sz="1400" dirty="0">
                <a:latin typeface="Times New Roman"/>
                <a:cs typeface="Times New Roman"/>
              </a:rPr>
              <a:t>treated.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15822" y="2023591"/>
            <a:ext cx="5814865" cy="2629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2048</Words>
  <Application>Microsoft Macintosh PowerPoint</Application>
  <PresentationFormat>Custom</PresentationFormat>
  <Paragraphs>292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Arial-BoldItalicMT</vt:lpstr>
      <vt:lpstr>Calibri</vt:lpstr>
      <vt:lpstr>Symbol</vt:lpstr>
      <vt:lpstr>Times New Roman</vt:lpstr>
      <vt:lpstr>TimesNewRomanPS-BoldItalicMT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ghadahamid</dc:creator>
  <cp:lastModifiedBy>Microsoft Office User</cp:lastModifiedBy>
  <cp:revision>3</cp:revision>
  <dcterms:created xsi:type="dcterms:W3CDTF">2023-11-22T13:53:24Z</dcterms:created>
  <dcterms:modified xsi:type="dcterms:W3CDTF">2023-11-22T14:33:15Z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2023-11-22T00:00:00Z</vt:filetime>
  </property>
</Properties>
</file>